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autoCompressPictures="0">
  <p:sldMasterIdLst>
    <p:sldMasterId id="2147483660" r:id="rId1"/>
  </p:sldMasterIdLst>
  <p:notesMasterIdLst>
    <p:notesMasterId r:id="rId27"/>
  </p:notesMasterIdLst>
  <p:handoutMasterIdLst>
    <p:handoutMasterId r:id="rId28"/>
  </p:handoutMasterIdLst>
  <p:sldIdLst>
    <p:sldId id="256" r:id="rId2"/>
    <p:sldId id="262" r:id="rId3"/>
    <p:sldId id="282" r:id="rId4"/>
    <p:sldId id="283" r:id="rId5"/>
    <p:sldId id="284" r:id="rId6"/>
    <p:sldId id="285" r:id="rId7"/>
    <p:sldId id="286" r:id="rId8"/>
    <p:sldId id="287" r:id="rId9"/>
    <p:sldId id="288" r:id="rId10"/>
    <p:sldId id="289" r:id="rId11"/>
    <p:sldId id="260" r:id="rId12"/>
    <p:sldId id="261" r:id="rId13"/>
    <p:sldId id="263" r:id="rId14"/>
    <p:sldId id="278" r:id="rId15"/>
    <p:sldId id="267" r:id="rId16"/>
    <p:sldId id="279" r:id="rId17"/>
    <p:sldId id="268" r:id="rId18"/>
    <p:sldId id="269" r:id="rId19"/>
    <p:sldId id="270" r:id="rId20"/>
    <p:sldId id="271" r:id="rId21"/>
    <p:sldId id="272" r:id="rId22"/>
    <p:sldId id="274" r:id="rId23"/>
    <p:sldId id="273" r:id="rId24"/>
    <p:sldId id="280" r:id="rId25"/>
    <p:sldId id="281" r:id="rId2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74">
          <p15:clr>
            <a:srgbClr val="A4A3A4"/>
          </p15:clr>
        </p15:guide>
        <p15:guide id="2" orient="horz" pos="345">
          <p15:clr>
            <a:srgbClr val="A4A3A4"/>
          </p15:clr>
        </p15:guide>
        <p15:guide id="3" orient="horz" pos="3950">
          <p15:clr>
            <a:srgbClr val="A4A3A4"/>
          </p15:clr>
        </p15:guide>
        <p15:guide id="4" orient="horz" pos="3949">
          <p15:clr>
            <a:srgbClr val="A4A3A4"/>
          </p15:clr>
        </p15:guide>
        <p15:guide id="5" orient="horz" pos="2175">
          <p15:clr>
            <a:srgbClr val="A4A3A4"/>
          </p15:clr>
        </p15:guide>
        <p15:guide id="6" orient="horz" pos="3951">
          <p15:clr>
            <a:srgbClr val="A4A3A4"/>
          </p15:clr>
        </p15:guide>
        <p15:guide id="7" orient="horz" pos="2158">
          <p15:clr>
            <a:srgbClr val="A4A3A4"/>
          </p15:clr>
        </p15:guide>
        <p15:guide id="8" orient="horz" pos="1018">
          <p15:clr>
            <a:srgbClr val="A4A3A4"/>
          </p15:clr>
        </p15:guide>
        <p15:guide id="9" orient="horz" pos="628">
          <p15:clr>
            <a:srgbClr val="A4A3A4"/>
          </p15:clr>
        </p15:guide>
        <p15:guide id="10" orient="horz" pos="3958">
          <p15:clr>
            <a:srgbClr val="A4A3A4"/>
          </p15:clr>
        </p15:guide>
        <p15:guide id="11" orient="horz" pos="627">
          <p15:clr>
            <a:srgbClr val="A4A3A4"/>
          </p15:clr>
        </p15:guide>
        <p15:guide id="12" orient="horz" pos="619">
          <p15:clr>
            <a:srgbClr val="A4A3A4"/>
          </p15:clr>
        </p15:guide>
        <p15:guide id="13" orient="horz" pos="420">
          <p15:clr>
            <a:srgbClr val="A4A3A4"/>
          </p15:clr>
        </p15:guide>
        <p15:guide id="14" orient="horz" pos="3286">
          <p15:clr>
            <a:srgbClr val="A4A3A4"/>
          </p15:clr>
        </p15:guide>
        <p15:guide id="15" pos="2880">
          <p15:clr>
            <a:srgbClr val="A4A3A4"/>
          </p15:clr>
        </p15:guide>
        <p15:guide id="16" pos="159">
          <p15:clr>
            <a:srgbClr val="A4A3A4"/>
          </p15:clr>
        </p15:guide>
        <p15:guide id="17" pos="5608">
          <p15:clr>
            <a:srgbClr val="A4A3A4"/>
          </p15:clr>
        </p15:guide>
        <p15:guide id="18" pos="160">
          <p15:clr>
            <a:srgbClr val="A4A3A4"/>
          </p15:clr>
        </p15:guide>
        <p15:guide id="19" pos="4027">
          <p15:clr>
            <a:srgbClr val="A4A3A4"/>
          </p15:clr>
        </p15:guide>
        <p15:guide id="20" pos="157">
          <p15:clr>
            <a:srgbClr val="A4A3A4"/>
          </p15:clr>
        </p15:guide>
        <p15:guide id="21" pos="4024">
          <p15:clr>
            <a:srgbClr val="A4A3A4"/>
          </p15:clr>
        </p15:guide>
        <p15:guide id="22" pos="2950">
          <p15:clr>
            <a:srgbClr val="A4A3A4"/>
          </p15:clr>
        </p15:guide>
        <p15:guide id="23" pos="2951">
          <p15:clr>
            <a:srgbClr val="A4A3A4"/>
          </p15:clr>
        </p15:guide>
        <p15:guide id="24" pos="3928">
          <p15:clr>
            <a:srgbClr val="A4A3A4"/>
          </p15:clr>
        </p15:guide>
        <p15:guide id="25" pos="154">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D268A"/>
    <a:srgbClr val="338A26"/>
    <a:srgbClr val="CDF0C8"/>
    <a:srgbClr val="ADF0A3"/>
    <a:srgbClr val="67BD5A"/>
    <a:srgbClr val="EAC7EF"/>
    <a:srgbClr val="F1D8F4"/>
    <a:srgbClr val="E6A3F0"/>
    <a:srgbClr val="B05ABD"/>
    <a:srgbClr val="D893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254"/>
    <p:restoredTop sz="94689"/>
  </p:normalViewPr>
  <p:slideViewPr>
    <p:cSldViewPr snapToGrid="0" snapToObjects="1">
      <p:cViewPr varScale="1">
        <p:scale>
          <a:sx n="128" d="100"/>
          <a:sy n="128" d="100"/>
        </p:scale>
        <p:origin x="1976" y="176"/>
      </p:cViewPr>
      <p:guideLst>
        <p:guide orient="horz" pos="2174"/>
        <p:guide orient="horz" pos="345"/>
        <p:guide orient="horz" pos="3950"/>
        <p:guide orient="horz" pos="3949"/>
        <p:guide orient="horz" pos="2175"/>
        <p:guide orient="horz" pos="3951"/>
        <p:guide orient="horz" pos="2158"/>
        <p:guide orient="horz" pos="1018"/>
        <p:guide orient="horz" pos="628"/>
        <p:guide orient="horz" pos="3958"/>
        <p:guide orient="horz" pos="627"/>
        <p:guide orient="horz" pos="619"/>
        <p:guide orient="horz" pos="420"/>
        <p:guide orient="horz" pos="3286"/>
        <p:guide pos="2880"/>
        <p:guide pos="159"/>
        <p:guide pos="5608"/>
        <p:guide pos="160"/>
        <p:guide pos="4027"/>
        <p:guide pos="157"/>
        <p:guide pos="4024"/>
        <p:guide pos="2950"/>
        <p:guide pos="2951"/>
        <p:guide pos="3928"/>
        <p:guide pos="154"/>
      </p:guideLst>
    </p:cSldViewPr>
  </p:slideViewPr>
  <p:notesTextViewPr>
    <p:cViewPr>
      <p:scale>
        <a:sx n="1" d="1"/>
        <a:sy n="1" d="1"/>
      </p:scale>
      <p:origin x="0" y="0"/>
    </p:cViewPr>
  </p:notesTextViewPr>
  <p:notesViewPr>
    <p:cSldViewPr snapToGrid="0" snapToObjects="1">
      <p:cViewPr varScale="1">
        <p:scale>
          <a:sx n="146" d="100"/>
          <a:sy n="146" d="100"/>
        </p:scale>
        <p:origin x="27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9443439B-A163-1347-AD9F-BA6DDE3DD77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706E21CE-986C-104F-8D77-BB69CDBFFD9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B8EAA9-E7D8-6E4A-B560-B69205D54944}" type="datetimeFigureOut">
              <a:rPr kumimoji="1" lang="ja-JP" altLang="en-US" smtClean="0"/>
              <a:t>2020/3/28</a:t>
            </a:fld>
            <a:endParaRPr kumimoji="1" lang="ja-JP" altLang="en-US"/>
          </a:p>
        </p:txBody>
      </p:sp>
      <p:sp>
        <p:nvSpPr>
          <p:cNvPr id="4" name="フッター プレースホルダー 3">
            <a:extLst>
              <a:ext uri="{FF2B5EF4-FFF2-40B4-BE49-F238E27FC236}">
                <a16:creationId xmlns:a16="http://schemas.microsoft.com/office/drawing/2014/main" id="{C29E5C2C-1220-8C4B-B165-BCFC3DA753D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0A9811EF-65D9-0848-8D26-0F188297B1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A9A2BB4-47E4-6D4E-8F4A-E2DF3809BBB9}" type="slidenum">
              <a:rPr kumimoji="1" lang="ja-JP" altLang="en-US" smtClean="0"/>
              <a:t>‹#›</a:t>
            </a:fld>
            <a:endParaRPr kumimoji="1" lang="ja-JP" altLang="en-US"/>
          </a:p>
        </p:txBody>
      </p:sp>
    </p:spTree>
    <p:extLst>
      <p:ext uri="{BB962C8B-B14F-4D97-AF65-F5344CB8AC3E}">
        <p14:creationId xmlns:p14="http://schemas.microsoft.com/office/powerpoint/2010/main" val="37148922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C09A0F4-CD44-6F44-99CE-8B001B1F08C5}" type="datetimeFigureOut">
              <a:rPr kumimoji="1" lang="ja-JP" altLang="en-US" smtClean="0"/>
              <a:t>2020/3/28</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4E1B72-903A-1F40-A646-04F275327B64}" type="slidenum">
              <a:rPr kumimoji="1" lang="ja-JP" altLang="en-US" smtClean="0"/>
              <a:t>‹#›</a:t>
            </a:fld>
            <a:endParaRPr kumimoji="1" lang="ja-JP" altLang="en-US"/>
          </a:p>
        </p:txBody>
      </p:sp>
    </p:spTree>
    <p:extLst>
      <p:ext uri="{BB962C8B-B14F-4D97-AF65-F5344CB8AC3E}">
        <p14:creationId xmlns:p14="http://schemas.microsoft.com/office/powerpoint/2010/main" val="22338076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12000" y="2130747"/>
            <a:ext cx="7920000" cy="1296982"/>
          </a:xfrm>
        </p:spPr>
        <p:txBody>
          <a:bodyPr anchor="b">
            <a:normAutofit/>
          </a:bodyPr>
          <a:lstStyle>
            <a:lvl1pPr algn="ctr">
              <a:defRPr sz="4000" b="1" i="0">
                <a:solidFill>
                  <a:srgbClr val="7D268A"/>
                </a:solidFill>
                <a:latin typeface="Yu Gothic" panose="020B0400000000000000" pitchFamily="34" charset="-128"/>
                <a:ea typeface="Yu Gothic" panose="020B0400000000000000" pitchFamily="34" charset="-128"/>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612000" y="3674745"/>
            <a:ext cx="7920000" cy="907256"/>
          </a:xfrm>
        </p:spPr>
        <p:txBody>
          <a:bodyPr>
            <a:normAutofit/>
          </a:bodyPr>
          <a:lstStyle>
            <a:lvl1pPr marL="0" indent="0" algn="ctr">
              <a:buNone/>
              <a:defRPr sz="2000" b="0" i="0">
                <a:solidFill>
                  <a:schemeClr val="tx1">
                    <a:lumMod val="85000"/>
                    <a:lumOff val="15000"/>
                  </a:schemeClr>
                </a:solidFill>
                <a:latin typeface="Yu Gothic Medium" panose="020B0400000000000000" pitchFamily="34" charset="-128"/>
                <a:ea typeface="Yu Gothic Medium" panose="020B0400000000000000" pitchFamily="34"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cxnSp>
        <p:nvCxnSpPr>
          <p:cNvPr id="7" name="直線コネクタ 6">
            <a:extLst>
              <a:ext uri="{FF2B5EF4-FFF2-40B4-BE49-F238E27FC236}">
                <a16:creationId xmlns:a16="http://schemas.microsoft.com/office/drawing/2014/main" id="{DB93829F-2A9C-6644-86F3-4BD503AD92B8}"/>
              </a:ext>
            </a:extLst>
          </p:cNvPr>
          <p:cNvCxnSpPr>
            <a:cxnSpLocks/>
          </p:cNvCxnSpPr>
          <p:nvPr userDrawn="1"/>
        </p:nvCxnSpPr>
        <p:spPr>
          <a:xfrm>
            <a:off x="0" y="3429000"/>
            <a:ext cx="9144000" cy="0"/>
          </a:xfrm>
          <a:prstGeom prst="line">
            <a:avLst/>
          </a:prstGeom>
          <a:ln w="25400">
            <a:solidFill>
              <a:srgbClr val="7D268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40002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388" y="908049"/>
            <a:ext cx="8785224" cy="5616575"/>
          </a:xfrm>
        </p:spPr>
        <p:txBody>
          <a:bodyPr/>
          <a:lstStyle>
            <a:lvl1pPr>
              <a:defRPr>
                <a:latin typeface="Segoe UI Symbol" panose="020B0502040204020203" pitchFamily="34" charset="0"/>
              </a:defRPr>
            </a:lvl1pPr>
            <a:lvl2pPr>
              <a:defRPr>
                <a:latin typeface="Segoe UI Symbol" panose="020B0502040204020203" pitchFamily="34" charset="0"/>
              </a:defRPr>
            </a:lvl2pPr>
            <a:lvl3pPr>
              <a:defRPr>
                <a:latin typeface="Segoe UI Symbol" panose="020B0502040204020203" pitchFamily="34" charset="0"/>
              </a:defRPr>
            </a:lvl3pPr>
            <a:lvl4pPr>
              <a:defRPr>
                <a:latin typeface="Segoe UI Symbol" panose="020B0502040204020203" pitchFamily="34" charset="0"/>
              </a:defRPr>
            </a:lvl4pPr>
            <a:lvl5pPr>
              <a:defRPr>
                <a:latin typeface="Segoe UI Symbol" panose="020B0502040204020203" pitchFamily="34" charset="0"/>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cxnSp>
        <p:nvCxnSpPr>
          <p:cNvPr id="7" name="直線コネクタ 6">
            <a:extLst>
              <a:ext uri="{FF2B5EF4-FFF2-40B4-BE49-F238E27FC236}">
                <a16:creationId xmlns:a16="http://schemas.microsoft.com/office/drawing/2014/main" id="{3384C2D6-A01B-9F4C-93F9-E4B31E11CD0F}"/>
              </a:ext>
            </a:extLst>
          </p:cNvPr>
          <p:cNvCxnSpPr>
            <a:cxnSpLocks/>
          </p:cNvCxnSpPr>
          <p:nvPr userDrawn="1"/>
        </p:nvCxnSpPr>
        <p:spPr>
          <a:xfrm>
            <a:off x="0" y="561164"/>
            <a:ext cx="9144000" cy="0"/>
          </a:xfrm>
          <a:prstGeom prst="line">
            <a:avLst/>
          </a:prstGeom>
          <a:ln w="25400">
            <a:solidFill>
              <a:srgbClr val="7D268A"/>
            </a:solidFill>
          </a:ln>
        </p:spPr>
        <p:style>
          <a:lnRef idx="1">
            <a:schemeClr val="accent1"/>
          </a:lnRef>
          <a:fillRef idx="0">
            <a:schemeClr val="accent1"/>
          </a:fillRef>
          <a:effectRef idx="0">
            <a:schemeClr val="accent1"/>
          </a:effectRef>
          <a:fontRef idx="minor">
            <a:schemeClr val="tx1"/>
          </a:fontRef>
        </p:style>
      </p:cxnSp>
      <p:sp>
        <p:nvSpPr>
          <p:cNvPr id="8" name="タイトル 7">
            <a:extLst>
              <a:ext uri="{FF2B5EF4-FFF2-40B4-BE49-F238E27FC236}">
                <a16:creationId xmlns:a16="http://schemas.microsoft.com/office/drawing/2014/main" id="{E034939F-4769-1342-98B5-DDC16A844AD8}"/>
              </a:ext>
            </a:extLst>
          </p:cNvPr>
          <p:cNvSpPr>
            <a:spLocks noGrp="1"/>
          </p:cNvSpPr>
          <p:nvPr>
            <p:ph type="title"/>
          </p:nvPr>
        </p:nvSpPr>
        <p:spPr/>
        <p:txBody>
          <a:bodyPr/>
          <a:lstStyle/>
          <a:p>
            <a:r>
              <a:rPr kumimoji="1" lang="ja-JP" altLang="en-US" dirty="0"/>
              <a:t>マスター タイトルの書式設定</a:t>
            </a:r>
          </a:p>
        </p:txBody>
      </p:sp>
      <p:sp>
        <p:nvSpPr>
          <p:cNvPr id="10" name="テキスト ボックス 9"/>
          <p:cNvSpPr txBox="1"/>
          <p:nvPr userDrawn="1"/>
        </p:nvSpPr>
        <p:spPr>
          <a:xfrm>
            <a:off x="8597205" y="6519929"/>
            <a:ext cx="367408" cy="276999"/>
          </a:xfrm>
          <a:prstGeom prst="rect">
            <a:avLst/>
          </a:prstGeom>
          <a:noFill/>
        </p:spPr>
        <p:txBody>
          <a:bodyPr wrap="none" rtlCol="0">
            <a:spAutoFit/>
          </a:bodyPr>
          <a:lstStyle/>
          <a:p>
            <a:pPr algn="ctr"/>
            <a:fld id="{D71DAEFE-9F94-4651-9E92-1A69F64E028D}" type="slidenum">
              <a:rPr kumimoji="1" lang="ja-JP" altLang="en-US" sz="1200" smtClean="0">
                <a:latin typeface="+mn-ea"/>
                <a:ea typeface="+mn-ea"/>
              </a:rPr>
              <a:pPr algn="ctr"/>
              <a:t>‹#›</a:t>
            </a:fld>
            <a:endParaRPr kumimoji="1" lang="ja-JP" altLang="en-US" sz="1200" dirty="0">
              <a:latin typeface="+mn-ea"/>
              <a:ea typeface="+mn-ea"/>
            </a:endParaRPr>
          </a:p>
        </p:txBody>
      </p:sp>
    </p:spTree>
    <p:extLst>
      <p:ext uri="{BB962C8B-B14F-4D97-AF65-F5344CB8AC3E}">
        <p14:creationId xmlns:p14="http://schemas.microsoft.com/office/powerpoint/2010/main" val="1806198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3429000"/>
            <a:ext cx="7886700" cy="815340"/>
          </a:xfrm>
        </p:spPr>
        <p:txBody>
          <a:bodyPr anchor="ctr">
            <a:normAutofit/>
          </a:bodyPr>
          <a:lstStyle>
            <a:lvl1pPr>
              <a:defRPr sz="3600" b="1" i="0">
                <a:solidFill>
                  <a:srgbClr val="7D268A"/>
                </a:solidFill>
                <a:latin typeface="Segoe UI Symbol" panose="020B0502040204020203" pitchFamily="34" charset="0"/>
                <a:ea typeface="Yu Gothic" panose="020B0400000000000000" pitchFamily="34" charset="-128"/>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74225"/>
            <a:ext cx="7886700" cy="454976"/>
          </a:xfrm>
        </p:spPr>
        <p:txBody>
          <a:bodyPr anchor="ctr">
            <a:normAutofit/>
          </a:bodyPr>
          <a:lstStyle>
            <a:lvl1pPr marL="0" indent="0">
              <a:buNone/>
              <a:defRPr sz="1800">
                <a:solidFill>
                  <a:schemeClr val="tx1"/>
                </a:solidFill>
                <a:latin typeface="Segoe UI Symbol"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Tree>
    <p:extLst>
      <p:ext uri="{BB962C8B-B14F-4D97-AF65-F5344CB8AC3E}">
        <p14:creationId xmlns:p14="http://schemas.microsoft.com/office/powerpoint/2010/main" val="666455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Symbol" panose="020B0502040204020203" pitchFamily="34" charset="0"/>
              </a:defRPr>
            </a:lvl1pPr>
          </a:lstStyle>
          <a:p>
            <a:r>
              <a:rPr lang="ja-JP" altLang="en-US" dirty="0"/>
              <a:t>マスター タイトルの書式設定</a:t>
            </a:r>
            <a:endParaRPr lang="en-US" dirty="0"/>
          </a:p>
        </p:txBody>
      </p:sp>
      <p:sp>
        <p:nvSpPr>
          <p:cNvPr id="3" name="Content Placeholder 2"/>
          <p:cNvSpPr>
            <a:spLocks noGrp="1"/>
          </p:cNvSpPr>
          <p:nvPr>
            <p:ph sz="half" idx="1"/>
          </p:nvPr>
        </p:nvSpPr>
        <p:spPr>
          <a:xfrm>
            <a:off x="179388" y="908049"/>
            <a:ext cx="4335462" cy="5616567"/>
          </a:xfrm>
        </p:spPr>
        <p:txBody>
          <a:bodyPr/>
          <a:lstStyle>
            <a:lvl1pPr>
              <a:defRPr b="0" i="0">
                <a:latin typeface="Segoe UI Symbol" panose="020B0502040204020203" pitchFamily="34" charset="0"/>
                <a:ea typeface="Yu Gothic Medium" panose="020B0400000000000000" pitchFamily="34" charset="-128"/>
              </a:defRPr>
            </a:lvl1pPr>
            <a:lvl2pPr>
              <a:defRPr b="0" i="0">
                <a:latin typeface="Segoe UI Symbol" panose="020B0502040204020203" pitchFamily="34" charset="0"/>
                <a:ea typeface="Yu Gothic Medium" panose="020B0400000000000000" pitchFamily="34" charset="-128"/>
              </a:defRPr>
            </a:lvl2pPr>
            <a:lvl3pPr>
              <a:defRPr b="0" i="0">
                <a:latin typeface="Segoe UI Symbol" panose="020B0502040204020203" pitchFamily="34" charset="0"/>
                <a:ea typeface="Yu Gothic Medium" panose="020B0400000000000000" pitchFamily="34" charset="-128"/>
              </a:defRPr>
            </a:lvl3pPr>
            <a:lvl4pPr>
              <a:defRPr b="0" i="0">
                <a:latin typeface="Segoe UI Symbol" panose="020B0502040204020203" pitchFamily="34" charset="0"/>
                <a:ea typeface="Yu Gothic Medium" panose="020B0400000000000000" pitchFamily="34" charset="-128"/>
              </a:defRPr>
            </a:lvl4pPr>
            <a:lvl5pPr>
              <a:defRPr b="0" i="0">
                <a:latin typeface="Segoe UI Symbol" panose="020B0502040204020203" pitchFamily="34" charset="0"/>
                <a:ea typeface="Yu Gothic Medium" panose="020B0400000000000000" pitchFamily="34" charset="-128"/>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Content Placeholder 3"/>
          <p:cNvSpPr>
            <a:spLocks noGrp="1"/>
          </p:cNvSpPr>
          <p:nvPr>
            <p:ph sz="half" idx="2"/>
          </p:nvPr>
        </p:nvSpPr>
        <p:spPr>
          <a:xfrm>
            <a:off x="4629150" y="908041"/>
            <a:ext cx="4335462" cy="5616567"/>
          </a:xfrm>
        </p:spPr>
        <p:txBody>
          <a:bodyPr/>
          <a:lstStyle>
            <a:lvl1pPr>
              <a:defRPr b="0" i="0">
                <a:latin typeface="Segoe UI Symbol" panose="020B0502040204020203" pitchFamily="34" charset="0"/>
                <a:ea typeface="Yu Gothic Medium" panose="020B0400000000000000" pitchFamily="34" charset="-128"/>
              </a:defRPr>
            </a:lvl1pPr>
            <a:lvl2pPr>
              <a:defRPr b="0" i="0">
                <a:latin typeface="Segoe UI Symbol" panose="020B0502040204020203" pitchFamily="34" charset="0"/>
                <a:ea typeface="Yu Gothic Medium" panose="020B0400000000000000" pitchFamily="34" charset="-128"/>
              </a:defRPr>
            </a:lvl2pPr>
            <a:lvl3pPr>
              <a:defRPr b="0" i="0">
                <a:latin typeface="Segoe UI Symbol" panose="020B0502040204020203" pitchFamily="34" charset="0"/>
                <a:ea typeface="Yu Gothic Medium" panose="020B0400000000000000" pitchFamily="34" charset="-128"/>
              </a:defRPr>
            </a:lvl3pPr>
            <a:lvl4pPr>
              <a:defRPr b="0" i="0">
                <a:latin typeface="Segoe UI Symbol" panose="020B0502040204020203" pitchFamily="34" charset="0"/>
                <a:ea typeface="Yu Gothic Medium" panose="020B0400000000000000" pitchFamily="34" charset="-128"/>
              </a:defRPr>
            </a:lvl4pPr>
            <a:lvl5pPr>
              <a:defRPr b="0" i="0">
                <a:latin typeface="Segoe UI Symbol" panose="020B0502040204020203" pitchFamily="34" charset="0"/>
                <a:ea typeface="Yu Gothic Medium" panose="020B0400000000000000" pitchFamily="34" charset="-128"/>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cxnSp>
        <p:nvCxnSpPr>
          <p:cNvPr id="8" name="直線コネクタ 7">
            <a:extLst>
              <a:ext uri="{FF2B5EF4-FFF2-40B4-BE49-F238E27FC236}">
                <a16:creationId xmlns:a16="http://schemas.microsoft.com/office/drawing/2014/main" id="{3384C2D6-A01B-9F4C-93F9-E4B31E11CD0F}"/>
              </a:ext>
            </a:extLst>
          </p:cNvPr>
          <p:cNvCxnSpPr>
            <a:cxnSpLocks/>
          </p:cNvCxnSpPr>
          <p:nvPr userDrawn="1"/>
        </p:nvCxnSpPr>
        <p:spPr>
          <a:xfrm>
            <a:off x="0" y="561164"/>
            <a:ext cx="9144000" cy="0"/>
          </a:xfrm>
          <a:prstGeom prst="line">
            <a:avLst/>
          </a:prstGeom>
          <a:ln w="25400">
            <a:solidFill>
              <a:srgbClr val="7D268A"/>
            </a:solidFill>
          </a:ln>
        </p:spPr>
        <p:style>
          <a:lnRef idx="1">
            <a:schemeClr val="accent1"/>
          </a:lnRef>
          <a:fillRef idx="0">
            <a:schemeClr val="accent1"/>
          </a:fillRef>
          <a:effectRef idx="0">
            <a:schemeClr val="accent1"/>
          </a:effectRef>
          <a:fontRef idx="minor">
            <a:schemeClr val="tx1"/>
          </a:fontRef>
        </p:style>
      </p:cxnSp>
      <p:sp>
        <p:nvSpPr>
          <p:cNvPr id="10" name="テキスト ボックス 9"/>
          <p:cNvSpPr txBox="1"/>
          <p:nvPr userDrawn="1"/>
        </p:nvSpPr>
        <p:spPr>
          <a:xfrm>
            <a:off x="8597205" y="6519929"/>
            <a:ext cx="367408" cy="276999"/>
          </a:xfrm>
          <a:prstGeom prst="rect">
            <a:avLst/>
          </a:prstGeom>
          <a:noFill/>
        </p:spPr>
        <p:txBody>
          <a:bodyPr wrap="none" rtlCol="0">
            <a:spAutoFit/>
          </a:bodyPr>
          <a:lstStyle/>
          <a:p>
            <a:pPr algn="ctr"/>
            <a:fld id="{D71DAEFE-9F94-4651-9E92-1A69F64E028D}" type="slidenum">
              <a:rPr kumimoji="1" lang="ja-JP" altLang="en-US" sz="1200" smtClean="0">
                <a:latin typeface="+mn-ea"/>
                <a:ea typeface="+mn-ea"/>
              </a:rPr>
              <a:pPr algn="ctr"/>
              <a:t>‹#›</a:t>
            </a:fld>
            <a:endParaRPr kumimoji="1" lang="ja-JP" altLang="en-US" sz="1200" dirty="0">
              <a:latin typeface="+mn-ea"/>
              <a:ea typeface="+mn-ea"/>
            </a:endParaRPr>
          </a:p>
        </p:txBody>
      </p:sp>
    </p:spTree>
    <p:extLst>
      <p:ext uri="{BB962C8B-B14F-4D97-AF65-F5344CB8AC3E}">
        <p14:creationId xmlns:p14="http://schemas.microsoft.com/office/powerpoint/2010/main" val="22435226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Segoe UI Symbol" panose="020B0502040204020203" pitchFamily="34" charset="0"/>
              </a:defRPr>
            </a:lvl1pPr>
          </a:lstStyle>
          <a:p>
            <a:r>
              <a:rPr lang="ja-JP" altLang="en-US"/>
              <a:t>マスター タイトルの書式設定</a:t>
            </a:r>
            <a:endParaRPr lang="en-US" dirty="0"/>
          </a:p>
        </p:txBody>
      </p:sp>
      <p:cxnSp>
        <p:nvCxnSpPr>
          <p:cNvPr id="6" name="直線コネクタ 5">
            <a:extLst>
              <a:ext uri="{FF2B5EF4-FFF2-40B4-BE49-F238E27FC236}">
                <a16:creationId xmlns:a16="http://schemas.microsoft.com/office/drawing/2014/main" id="{3384C2D6-A01B-9F4C-93F9-E4B31E11CD0F}"/>
              </a:ext>
            </a:extLst>
          </p:cNvPr>
          <p:cNvCxnSpPr>
            <a:cxnSpLocks/>
          </p:cNvCxnSpPr>
          <p:nvPr userDrawn="1"/>
        </p:nvCxnSpPr>
        <p:spPr>
          <a:xfrm>
            <a:off x="0" y="561164"/>
            <a:ext cx="9144000" cy="0"/>
          </a:xfrm>
          <a:prstGeom prst="line">
            <a:avLst/>
          </a:prstGeom>
          <a:ln w="25400">
            <a:solidFill>
              <a:srgbClr val="7D268A"/>
            </a:solidFill>
          </a:ln>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8597205" y="6519929"/>
            <a:ext cx="367408" cy="276999"/>
          </a:xfrm>
          <a:prstGeom prst="rect">
            <a:avLst/>
          </a:prstGeom>
          <a:noFill/>
        </p:spPr>
        <p:txBody>
          <a:bodyPr wrap="none" rtlCol="0">
            <a:spAutoFit/>
          </a:bodyPr>
          <a:lstStyle/>
          <a:p>
            <a:pPr algn="ctr"/>
            <a:fld id="{D71DAEFE-9F94-4651-9E92-1A69F64E028D}" type="slidenum">
              <a:rPr kumimoji="1" lang="ja-JP" altLang="en-US" sz="1200" smtClean="0">
                <a:latin typeface="+mn-ea"/>
                <a:ea typeface="+mn-ea"/>
              </a:rPr>
              <a:pPr algn="ctr"/>
              <a:t>‹#›</a:t>
            </a:fld>
            <a:endParaRPr kumimoji="1" lang="ja-JP" altLang="en-US" sz="1200" dirty="0">
              <a:latin typeface="+mn-ea"/>
              <a:ea typeface="+mn-ea"/>
            </a:endParaRPr>
          </a:p>
        </p:txBody>
      </p:sp>
    </p:spTree>
    <p:extLst>
      <p:ext uri="{BB962C8B-B14F-4D97-AF65-F5344CB8AC3E}">
        <p14:creationId xmlns:p14="http://schemas.microsoft.com/office/powerpoint/2010/main" val="1091171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cxnSp>
        <p:nvCxnSpPr>
          <p:cNvPr id="5" name="直線コネクタ 4">
            <a:extLst>
              <a:ext uri="{FF2B5EF4-FFF2-40B4-BE49-F238E27FC236}">
                <a16:creationId xmlns:a16="http://schemas.microsoft.com/office/drawing/2014/main" id="{3384C2D6-A01B-9F4C-93F9-E4B31E11CD0F}"/>
              </a:ext>
            </a:extLst>
          </p:cNvPr>
          <p:cNvCxnSpPr>
            <a:cxnSpLocks/>
          </p:cNvCxnSpPr>
          <p:nvPr userDrawn="1"/>
        </p:nvCxnSpPr>
        <p:spPr>
          <a:xfrm>
            <a:off x="0" y="561164"/>
            <a:ext cx="9144000" cy="0"/>
          </a:xfrm>
          <a:prstGeom prst="line">
            <a:avLst/>
          </a:prstGeom>
          <a:ln w="25400">
            <a:solidFill>
              <a:srgbClr val="7D268A"/>
            </a:solidFill>
          </a:ln>
        </p:spPr>
        <p:style>
          <a:lnRef idx="1">
            <a:schemeClr val="accent1"/>
          </a:lnRef>
          <a:fillRef idx="0">
            <a:schemeClr val="accent1"/>
          </a:fillRef>
          <a:effectRef idx="0">
            <a:schemeClr val="accent1"/>
          </a:effectRef>
          <a:fontRef idx="minor">
            <a:schemeClr val="tx1"/>
          </a:fontRef>
        </p:style>
      </p:cxnSp>
      <p:sp>
        <p:nvSpPr>
          <p:cNvPr id="7" name="テキスト ボックス 6"/>
          <p:cNvSpPr txBox="1"/>
          <p:nvPr userDrawn="1"/>
        </p:nvSpPr>
        <p:spPr>
          <a:xfrm>
            <a:off x="8597205" y="6519929"/>
            <a:ext cx="367408" cy="276999"/>
          </a:xfrm>
          <a:prstGeom prst="rect">
            <a:avLst/>
          </a:prstGeom>
          <a:noFill/>
        </p:spPr>
        <p:txBody>
          <a:bodyPr wrap="none" rtlCol="0">
            <a:spAutoFit/>
          </a:bodyPr>
          <a:lstStyle/>
          <a:p>
            <a:pPr algn="ctr"/>
            <a:fld id="{D71DAEFE-9F94-4651-9E92-1A69F64E028D}" type="slidenum">
              <a:rPr kumimoji="1" lang="ja-JP" altLang="en-US" sz="1200" smtClean="0">
                <a:latin typeface="+mn-ea"/>
                <a:ea typeface="+mn-ea"/>
              </a:rPr>
              <a:pPr algn="ctr"/>
              <a:t>‹#›</a:t>
            </a:fld>
            <a:endParaRPr kumimoji="1" lang="ja-JP" altLang="en-US" sz="1200" dirty="0">
              <a:latin typeface="+mn-ea"/>
              <a:ea typeface="+mn-ea"/>
            </a:endParaRPr>
          </a:p>
        </p:txBody>
      </p:sp>
    </p:spTree>
    <p:extLst>
      <p:ext uri="{BB962C8B-B14F-4D97-AF65-F5344CB8AC3E}">
        <p14:creationId xmlns:p14="http://schemas.microsoft.com/office/powerpoint/2010/main" val="1310466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spTree>
    <p:extLst>
      <p:ext uri="{BB962C8B-B14F-4D97-AF65-F5344CB8AC3E}">
        <p14:creationId xmlns:p14="http://schemas.microsoft.com/office/powerpoint/2010/main" val="5267639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9388" y="108562"/>
            <a:ext cx="8785225" cy="422117"/>
          </a:xfrm>
          <a:prstGeom prst="rect">
            <a:avLst/>
          </a:prstGeom>
        </p:spPr>
        <p:txBody>
          <a:bodyPr vert="horz" lIns="72000" tIns="36000" rIns="72000" bIns="36000" rtlCol="0" anchor="ctr">
            <a:noAutofit/>
          </a:bodyPr>
          <a:lstStyle/>
          <a:p>
            <a:r>
              <a:rPr lang="ja-JP" altLang="en-US" dirty="0"/>
              <a:t>マスター タイトルの書式設定</a:t>
            </a:r>
            <a:endParaRPr lang="en-US" dirty="0"/>
          </a:p>
        </p:txBody>
      </p:sp>
      <p:sp>
        <p:nvSpPr>
          <p:cNvPr id="3" name="Text Placeholder 2"/>
          <p:cNvSpPr>
            <a:spLocks noGrp="1"/>
          </p:cNvSpPr>
          <p:nvPr>
            <p:ph type="body" idx="1"/>
          </p:nvPr>
        </p:nvSpPr>
        <p:spPr>
          <a:xfrm>
            <a:off x="179388" y="908050"/>
            <a:ext cx="8785224" cy="5616574"/>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a:t>
            </a:r>
            <a:r>
              <a:rPr lang="en-US" altLang="ja-JP" dirty="0"/>
              <a:t>2</a:t>
            </a:r>
            <a:r>
              <a:rPr lang="ja-JP" altLang="en-US"/>
              <a:t>レベル</a:t>
            </a:r>
          </a:p>
          <a:p>
            <a:pPr lvl="2"/>
            <a:r>
              <a:rPr lang="ja-JP" altLang="en-US"/>
              <a:t>第</a:t>
            </a:r>
            <a:r>
              <a:rPr lang="en-US" altLang="ja-JP" dirty="0"/>
              <a:t>3</a:t>
            </a:r>
            <a:r>
              <a:rPr lang="ja-JP" altLang="en-US"/>
              <a:t>レベル</a:t>
            </a:r>
          </a:p>
          <a:p>
            <a:pPr lvl="3"/>
            <a:r>
              <a:rPr lang="ja-JP" altLang="en-US"/>
              <a:t>第</a:t>
            </a:r>
            <a:r>
              <a:rPr lang="en-US" altLang="ja-JP" dirty="0"/>
              <a:t>4</a:t>
            </a:r>
            <a:r>
              <a:rPr lang="ja-JP" altLang="en-US"/>
              <a:t>レベル</a:t>
            </a:r>
          </a:p>
          <a:p>
            <a:pPr lvl="4"/>
            <a:r>
              <a:rPr lang="ja-JP" altLang="en-US"/>
              <a:t>第</a:t>
            </a:r>
            <a:r>
              <a:rPr lang="en-US" altLang="ja-JP" dirty="0"/>
              <a:t>5</a:t>
            </a:r>
            <a:r>
              <a:rPr lang="ja-JP" altLang="en-US"/>
              <a:t>レベル</a:t>
            </a:r>
            <a:endParaRPr lang="en-US" dirty="0"/>
          </a:p>
        </p:txBody>
      </p:sp>
    </p:spTree>
    <p:extLst>
      <p:ext uri="{BB962C8B-B14F-4D97-AF65-F5344CB8AC3E}">
        <p14:creationId xmlns:p14="http://schemas.microsoft.com/office/powerpoint/2010/main" val="33985178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Lst>
  <p:hf sldNum="0" hdr="0" ftr="0" dt="0"/>
  <p:txStyles>
    <p:titleStyle>
      <a:lvl1pPr algn="l" defTabSz="914400" rtl="0" eaLnBrk="1" latinLnBrk="0" hangingPunct="1">
        <a:lnSpc>
          <a:spcPct val="100000"/>
        </a:lnSpc>
        <a:spcBef>
          <a:spcPct val="0"/>
        </a:spcBef>
        <a:buNone/>
        <a:defRPr kumimoji="1" sz="2400" b="0" i="0" kern="1200">
          <a:solidFill>
            <a:schemeClr val="tx1">
              <a:lumMod val="85000"/>
              <a:lumOff val="15000"/>
            </a:schemeClr>
          </a:solidFill>
          <a:latin typeface="游ゴシック Medium" panose="020B0500000000000000" pitchFamily="50" charset="-128"/>
          <a:ea typeface="游ゴシック Medium" panose="020B0500000000000000" pitchFamily="50" charset="-128"/>
          <a:cs typeface="Arial" panose="020B0604020202020204" pitchFamily="34" charset="0"/>
        </a:defRPr>
      </a:lvl1pPr>
    </p:titleStyle>
    <p:bodyStyle>
      <a:lvl1pPr marL="360363" indent="-360363" algn="l" defTabSz="914400" rtl="0" eaLnBrk="1" latinLnBrk="0" hangingPunct="1">
        <a:lnSpc>
          <a:spcPct val="90000"/>
        </a:lnSpc>
        <a:spcBef>
          <a:spcPts val="1000"/>
        </a:spcBef>
        <a:buClr>
          <a:srgbClr val="7D268A"/>
        </a:buClr>
        <a:buFont typeface="Wingdings" pitchFamily="2" charset="2"/>
        <a:buChar char="n"/>
        <a:tabLst/>
        <a:defRPr kumimoji="1" sz="2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1pPr>
      <a:lvl2pPr marL="801688" indent="-344488" algn="l" defTabSz="914400" rtl="0" eaLnBrk="1" latinLnBrk="0" hangingPunct="1">
        <a:lnSpc>
          <a:spcPct val="90000"/>
        </a:lnSpc>
        <a:spcBef>
          <a:spcPts val="500"/>
        </a:spcBef>
        <a:buClr>
          <a:srgbClr val="7D268A"/>
        </a:buClr>
        <a:buFont typeface="Wingdings" pitchFamily="2" charset="2"/>
        <a:buChar char="n"/>
        <a:tabLst/>
        <a:defRPr kumimoji="1" sz="24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2pPr>
      <a:lvl3pPr marL="1247775" indent="-333375" algn="l" defTabSz="914400" rtl="0" eaLnBrk="1" latinLnBrk="0" hangingPunct="1">
        <a:lnSpc>
          <a:spcPct val="90000"/>
        </a:lnSpc>
        <a:spcBef>
          <a:spcPts val="500"/>
        </a:spcBef>
        <a:buClr>
          <a:srgbClr val="7D268A"/>
        </a:buClr>
        <a:buFont typeface="Wingdings" pitchFamily="2" charset="2"/>
        <a:buChar char="n"/>
        <a:tabLst/>
        <a:defRPr kumimoji="1" sz="20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3pPr>
      <a:lvl4pPr marL="1695450" indent="-323850" algn="l" defTabSz="914400" rtl="0" eaLnBrk="1" latinLnBrk="0" hangingPunct="1">
        <a:lnSpc>
          <a:spcPct val="90000"/>
        </a:lnSpc>
        <a:spcBef>
          <a:spcPts val="500"/>
        </a:spcBef>
        <a:buClr>
          <a:srgbClr val="7D268A"/>
        </a:buClr>
        <a:buFont typeface="Wingdings" pitchFamily="2" charset="2"/>
        <a:buChar char="n"/>
        <a:tabLst/>
        <a:defRPr kumimoji="1" sz="1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4pPr>
      <a:lvl5pPr marL="2178050" indent="-349250" algn="l" defTabSz="914400" rtl="0" eaLnBrk="1" latinLnBrk="0" hangingPunct="1">
        <a:lnSpc>
          <a:spcPct val="90000"/>
        </a:lnSpc>
        <a:spcBef>
          <a:spcPts val="500"/>
        </a:spcBef>
        <a:buClr>
          <a:srgbClr val="7D268A"/>
        </a:buClr>
        <a:buFont typeface="Wingdings" pitchFamily="2" charset="2"/>
        <a:buChar char="n"/>
        <a:tabLst/>
        <a:defRPr kumimoji="1" sz="1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2880" userDrawn="1">
          <p15:clr>
            <a:srgbClr val="F26B43"/>
          </p15:clr>
        </p15:guide>
        <p15:guide id="3" pos="113" userDrawn="1">
          <p15:clr>
            <a:srgbClr val="F26B43"/>
          </p15:clr>
        </p15:guide>
        <p15:guide id="4" pos="5647" userDrawn="1">
          <p15:clr>
            <a:srgbClr val="F26B43"/>
          </p15:clr>
        </p15:guide>
        <p15:guide id="5" orient="horz" pos="73" userDrawn="1">
          <p15:clr>
            <a:srgbClr val="F26B43"/>
          </p15:clr>
        </p15:guide>
        <p15:guide id="6" orient="horz" pos="4247" userDrawn="1">
          <p15:clr>
            <a:srgbClr val="F26B43"/>
          </p15:clr>
        </p15:guide>
        <p15:guide id="7" orient="horz" pos="4110" userDrawn="1">
          <p15:clr>
            <a:srgbClr val="F26B43"/>
          </p15:clr>
        </p15:guide>
        <p15:guide id="8" orient="horz" pos="2160" userDrawn="1">
          <p15:clr>
            <a:srgbClr val="F26B43"/>
          </p15:clr>
        </p15:guide>
        <p15:guide id="9" orient="horz" pos="572" userDrawn="1">
          <p15:clr>
            <a:srgbClr val="F26B43"/>
          </p15:clr>
        </p15:guide>
        <p15:guide id="10" orient="horz" pos="459"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15.jpeg"/><Relationship Id="rId7" Type="http://schemas.openxmlformats.org/officeDocument/2006/relationships/image" Target="../media/image19.emf"/><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emf"/><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emf"/></Relationships>
</file>

<file path=ppt/slides/_rels/slide13.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23.png"/><Relationship Id="rId7" Type="http://schemas.openxmlformats.org/officeDocument/2006/relationships/image" Target="../media/image14.jpeg"/><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image" Target="../media/image15.jpe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17.jpeg"/></Relationships>
</file>

<file path=ppt/slides/_rels/slide14.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31.emf"/><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8" Type="http://schemas.openxmlformats.org/officeDocument/2006/relationships/image" Target="../media/image37.emf"/><Relationship Id="rId3" Type="http://schemas.openxmlformats.org/officeDocument/2006/relationships/image" Target="../media/image15.jpeg"/><Relationship Id="rId7" Type="http://schemas.openxmlformats.org/officeDocument/2006/relationships/image" Target="../media/image36.emf"/><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38.emf"/></Relationships>
</file>

<file path=ppt/slides/_rels/slide24.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5.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A99DAEE-B620-424E-ACED-9D3955CFCDB2}"/>
              </a:ext>
            </a:extLst>
          </p:cNvPr>
          <p:cNvSpPr>
            <a:spLocks noGrp="1"/>
          </p:cNvSpPr>
          <p:nvPr>
            <p:ph type="ctrTitle"/>
          </p:nvPr>
        </p:nvSpPr>
        <p:spPr/>
        <p:txBody>
          <a:bodyPr/>
          <a:lstStyle/>
          <a:p>
            <a:r>
              <a:rPr kumimoji="1" lang="ja-JP" altLang="en-US" dirty="0"/>
              <a:t>分析事例①</a:t>
            </a:r>
            <a:br>
              <a:rPr kumimoji="1" lang="en-US" altLang="ja-JP" dirty="0"/>
            </a:br>
            <a:r>
              <a:rPr lang="ja-JP" altLang="en-US" dirty="0"/>
              <a:t>緑茶飲料に関する調査</a:t>
            </a:r>
            <a:endParaRPr kumimoji="1" lang="ja-JP" altLang="en-US" dirty="0"/>
          </a:p>
        </p:txBody>
      </p:sp>
      <p:sp>
        <p:nvSpPr>
          <p:cNvPr id="3" name="字幕 2">
            <a:extLst>
              <a:ext uri="{FF2B5EF4-FFF2-40B4-BE49-F238E27FC236}">
                <a16:creationId xmlns:a16="http://schemas.microsoft.com/office/drawing/2014/main" id="{27FB2E98-FED0-7045-8463-422B93DC9CCD}"/>
              </a:ext>
            </a:extLst>
          </p:cNvPr>
          <p:cNvSpPr>
            <a:spLocks noGrp="1"/>
          </p:cNvSpPr>
          <p:nvPr>
            <p:ph type="subTitle" idx="1"/>
          </p:nvPr>
        </p:nvSpPr>
        <p:spPr/>
        <p:txBody>
          <a:bodyPr/>
          <a:lstStyle/>
          <a:p>
            <a:r>
              <a:rPr kumimoji="1" lang="en-US" altLang="ja-JP" dirty="0"/>
              <a:t>2020-03-28</a:t>
            </a:r>
            <a:endParaRPr kumimoji="1" lang="ja-JP" altLang="en-US"/>
          </a:p>
        </p:txBody>
      </p:sp>
    </p:spTree>
    <p:extLst>
      <p:ext uri="{BB962C8B-B14F-4D97-AF65-F5344CB8AC3E}">
        <p14:creationId xmlns:p14="http://schemas.microsoft.com/office/powerpoint/2010/main" val="4165165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角丸四角形 71"/>
          <p:cNvSpPr/>
          <p:nvPr/>
        </p:nvSpPr>
        <p:spPr>
          <a:xfrm>
            <a:off x="5260603" y="5125753"/>
            <a:ext cx="2793737" cy="718787"/>
          </a:xfrm>
          <a:prstGeom prst="roundRect">
            <a:avLst>
              <a:gd name="adj" fmla="val 6065"/>
            </a:avLst>
          </a:prstGeom>
          <a:solidFill>
            <a:srgbClr val="F8EC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2" name="タイトル 1"/>
          <p:cNvSpPr>
            <a:spLocks noGrp="1"/>
          </p:cNvSpPr>
          <p:nvPr>
            <p:ph type="title"/>
          </p:nvPr>
        </p:nvSpPr>
        <p:spPr/>
        <p:txBody>
          <a:bodyPr/>
          <a:lstStyle/>
          <a:p>
            <a:r>
              <a:rPr kumimoji="1" lang="ja-JP" altLang="en-US" dirty="0"/>
              <a:t>ローデータの説明</a:t>
            </a:r>
          </a:p>
        </p:txBody>
      </p:sp>
      <p:sp>
        <p:nvSpPr>
          <p:cNvPr id="5" name="テキスト ボックス 4"/>
          <p:cNvSpPr txBox="1"/>
          <p:nvPr/>
        </p:nvSpPr>
        <p:spPr>
          <a:xfrm>
            <a:off x="179388" y="782347"/>
            <a:ext cx="8580679" cy="369332"/>
          </a:xfrm>
          <a:prstGeom prst="rect">
            <a:avLst/>
          </a:prstGeom>
          <a:noFill/>
        </p:spPr>
        <p:txBody>
          <a:bodyPr wrap="square" rtlCol="0">
            <a:spAutoFit/>
          </a:bodyPr>
          <a:lstStyle/>
          <a:p>
            <a:pPr marL="285750" indent="-285750">
              <a:spcAft>
                <a:spcPts val="600"/>
              </a:spcAft>
              <a:buClr>
                <a:srgbClr val="7D268A"/>
              </a:buClr>
              <a:buFont typeface="Wingdings" panose="05000000000000000000" pitchFamily="2" charset="2"/>
              <a:buChar char="n"/>
            </a:pPr>
            <a:r>
              <a:rPr kumimoji="1" lang="ja-JP" altLang="en-US" dirty="0">
                <a:solidFill>
                  <a:schemeClr val="tx1">
                    <a:lumMod val="85000"/>
                    <a:lumOff val="15000"/>
                  </a:schemeClr>
                </a:solidFill>
                <a:latin typeface="Segoe UI Symbol" panose="020B0502040204020203" pitchFamily="34" charset="0"/>
                <a:ea typeface="Yu Gothic Medium" panose="020B0400000000000000" pitchFamily="34" charset="-128"/>
              </a:rPr>
              <a:t>具体的にレイアウトとデータを見ながら、その内容を確認してみましょう。</a:t>
            </a:r>
          </a:p>
        </p:txBody>
      </p:sp>
      <p:pic>
        <p:nvPicPr>
          <p:cNvPr id="3078"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80222" r="17796"/>
          <a:stretch/>
        </p:blipFill>
        <p:spPr bwMode="auto">
          <a:xfrm>
            <a:off x="1724733" y="5213384"/>
            <a:ext cx="1376045"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r="94049"/>
          <a:stretch/>
        </p:blipFill>
        <p:spPr bwMode="auto">
          <a:xfrm>
            <a:off x="718893" y="1521615"/>
            <a:ext cx="4131689"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rotWithShape="1">
          <a:blip r:embed="rId3">
            <a:extLst>
              <a:ext uri="{28A0092B-C50C-407E-A947-70E740481C1C}">
                <a14:useLocalDpi xmlns:a14="http://schemas.microsoft.com/office/drawing/2010/main" val="0"/>
              </a:ext>
            </a:extLst>
          </a:blip>
          <a:srcRect l="16990" r="81007"/>
          <a:stretch/>
        </p:blipFill>
        <p:spPr bwMode="auto">
          <a:xfrm>
            <a:off x="5238750" y="1521615"/>
            <a:ext cx="13906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p:cNvPicPr>
            <a:picLocks noChangeAspect="1" noChangeArrowheads="1"/>
          </p:cNvPicPr>
          <p:nvPr/>
        </p:nvPicPr>
        <p:blipFill rotWithShape="1">
          <a:blip r:embed="rId2">
            <a:extLst>
              <a:ext uri="{28A0092B-C50C-407E-A947-70E740481C1C}">
                <a14:useLocalDpi xmlns:a14="http://schemas.microsoft.com/office/drawing/2010/main" val="0"/>
              </a:ext>
            </a:extLst>
          </a:blip>
          <a:srcRect l="25914" r="72083"/>
          <a:stretch/>
        </p:blipFill>
        <p:spPr bwMode="auto">
          <a:xfrm>
            <a:off x="7025641" y="1521614"/>
            <a:ext cx="1390650"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グループ化 14"/>
          <p:cNvGrpSpPr/>
          <p:nvPr/>
        </p:nvGrpSpPr>
        <p:grpSpPr>
          <a:xfrm>
            <a:off x="4835487" y="1322064"/>
            <a:ext cx="426720" cy="1478293"/>
            <a:chOff x="4355427" y="1581144"/>
            <a:chExt cx="426720" cy="1478293"/>
          </a:xfrm>
        </p:grpSpPr>
        <p:sp>
          <p:nvSpPr>
            <p:cNvPr id="13" name="正方形/長方形 12"/>
            <p:cNvSpPr/>
            <p:nvPr/>
          </p:nvSpPr>
          <p:spPr>
            <a:xfrm>
              <a:off x="4355427" y="1581144"/>
              <a:ext cx="426720" cy="1478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1" name="フリーフォーム 10"/>
            <p:cNvSpPr/>
            <p:nvPr/>
          </p:nvSpPr>
          <p:spPr>
            <a:xfrm>
              <a:off x="44076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フリーフォーム 18"/>
            <p:cNvSpPr/>
            <p:nvPr/>
          </p:nvSpPr>
          <p:spPr>
            <a:xfrm>
              <a:off x="45600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5" name="グループ化 24"/>
          <p:cNvGrpSpPr/>
          <p:nvPr/>
        </p:nvGrpSpPr>
        <p:grpSpPr>
          <a:xfrm>
            <a:off x="6606540" y="1322064"/>
            <a:ext cx="426720" cy="1478293"/>
            <a:chOff x="4355427" y="1581144"/>
            <a:chExt cx="426720" cy="1478293"/>
          </a:xfrm>
        </p:grpSpPr>
        <p:sp>
          <p:nvSpPr>
            <p:cNvPr id="26" name="正方形/長方形 25"/>
            <p:cNvSpPr/>
            <p:nvPr/>
          </p:nvSpPr>
          <p:spPr>
            <a:xfrm>
              <a:off x="4355427" y="1581144"/>
              <a:ext cx="426720" cy="1478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27" name="フリーフォーム 26"/>
            <p:cNvSpPr/>
            <p:nvPr/>
          </p:nvSpPr>
          <p:spPr>
            <a:xfrm>
              <a:off x="44076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a:off x="45600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正方形/長方形 19"/>
          <p:cNvSpPr/>
          <p:nvPr/>
        </p:nvSpPr>
        <p:spPr>
          <a:xfrm>
            <a:off x="718892" y="1514395"/>
            <a:ext cx="4131689" cy="360125"/>
          </a:xfrm>
          <a:prstGeom prst="rect">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cxnSp>
        <p:nvCxnSpPr>
          <p:cNvPr id="22" name="直線矢印コネクタ 21"/>
          <p:cNvCxnSpPr/>
          <p:nvPr/>
        </p:nvCxnSpPr>
        <p:spPr>
          <a:xfrm flipV="1">
            <a:off x="1485900" y="1821180"/>
            <a:ext cx="220980" cy="1101365"/>
          </a:xfrm>
          <a:prstGeom prst="straightConnector1">
            <a:avLst/>
          </a:prstGeom>
          <a:ln w="19050">
            <a:solidFill>
              <a:srgbClr val="7D268A"/>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3081" name="L 字 3080"/>
          <p:cNvSpPr/>
          <p:nvPr/>
        </p:nvSpPr>
        <p:spPr>
          <a:xfrm>
            <a:off x="7024868" y="2040726"/>
            <a:ext cx="1369337" cy="329093"/>
          </a:xfrm>
          <a:prstGeom prst="corner">
            <a:avLst>
              <a:gd name="adj1" fmla="val 50000"/>
              <a:gd name="adj2" fmla="val 205412"/>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cxnSp>
        <p:nvCxnSpPr>
          <p:cNvPr id="43" name="直線矢印コネクタ 42"/>
          <p:cNvCxnSpPr/>
          <p:nvPr/>
        </p:nvCxnSpPr>
        <p:spPr>
          <a:xfrm flipV="1">
            <a:off x="7033260" y="2310769"/>
            <a:ext cx="350520" cy="622931"/>
          </a:xfrm>
          <a:prstGeom prst="straightConnector1">
            <a:avLst/>
          </a:prstGeom>
          <a:ln w="19050">
            <a:solidFill>
              <a:srgbClr val="7D268A"/>
            </a:solidFill>
            <a:headEnd type="none" w="med" len="med"/>
            <a:tailEnd type="triangle" w="lg" len="lg"/>
          </a:ln>
        </p:spPr>
        <p:style>
          <a:lnRef idx="1">
            <a:schemeClr val="accent1"/>
          </a:lnRef>
          <a:fillRef idx="0">
            <a:schemeClr val="accent1"/>
          </a:fillRef>
          <a:effectRef idx="0">
            <a:schemeClr val="accent1"/>
          </a:effectRef>
          <a:fontRef idx="minor">
            <a:schemeClr val="tx1"/>
          </a:fontRef>
        </p:style>
      </p:cxnSp>
      <p:sp>
        <p:nvSpPr>
          <p:cNvPr id="50" name="L 字 49"/>
          <p:cNvSpPr/>
          <p:nvPr/>
        </p:nvSpPr>
        <p:spPr>
          <a:xfrm>
            <a:off x="5266557" y="2040726"/>
            <a:ext cx="1369337" cy="329093"/>
          </a:xfrm>
          <a:prstGeom prst="corner">
            <a:avLst>
              <a:gd name="adj1" fmla="val 50000"/>
              <a:gd name="adj2" fmla="val 205412"/>
            </a:avLst>
          </a:prstGeom>
          <a:noFill/>
          <a:ln w="19050">
            <a:solidFill>
              <a:srgbClr val="7D268A"/>
            </a:solidFill>
            <a:prstDash val="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cxnSp>
        <p:nvCxnSpPr>
          <p:cNvPr id="51" name="直線矢印コネクタ 50"/>
          <p:cNvCxnSpPr/>
          <p:nvPr/>
        </p:nvCxnSpPr>
        <p:spPr>
          <a:xfrm flipH="1" flipV="1">
            <a:off x="5624697" y="2299615"/>
            <a:ext cx="158883" cy="634085"/>
          </a:xfrm>
          <a:prstGeom prst="straightConnector1">
            <a:avLst/>
          </a:prstGeom>
          <a:ln w="19050">
            <a:solidFill>
              <a:srgbClr val="7D268A"/>
            </a:solidFill>
            <a:prstDash val="dash"/>
            <a:headEnd type="none" w="med" len="med"/>
            <a:tailEnd type="triangle" w="lg" len="lg"/>
          </a:ln>
        </p:spPr>
        <p:style>
          <a:lnRef idx="1">
            <a:schemeClr val="accent1"/>
          </a:lnRef>
          <a:fillRef idx="0">
            <a:schemeClr val="accent1"/>
          </a:fillRef>
          <a:effectRef idx="0">
            <a:schemeClr val="accent1"/>
          </a:effectRef>
          <a:fontRef idx="minor">
            <a:schemeClr val="tx1"/>
          </a:fontRef>
        </p:style>
      </p:cxnSp>
      <p:pic>
        <p:nvPicPr>
          <p:cNvPr id="53" name="Picture 6"/>
          <p:cNvPicPr>
            <a:picLocks noChangeAspect="1" noChangeArrowheads="1"/>
          </p:cNvPicPr>
          <p:nvPr/>
        </p:nvPicPr>
        <p:blipFill rotWithShape="1">
          <a:blip r:embed="rId2">
            <a:extLst>
              <a:ext uri="{28A0092B-C50C-407E-A947-70E740481C1C}">
                <a14:useLocalDpi xmlns:a14="http://schemas.microsoft.com/office/drawing/2010/main" val="0"/>
              </a:ext>
            </a:extLst>
          </a:blip>
          <a:srcRect l="84171" r="13854"/>
          <a:stretch/>
        </p:blipFill>
        <p:spPr bwMode="auto">
          <a:xfrm>
            <a:off x="3501631" y="5213384"/>
            <a:ext cx="1371198" cy="1038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5" name="グループ化 54"/>
          <p:cNvGrpSpPr/>
          <p:nvPr/>
        </p:nvGrpSpPr>
        <p:grpSpPr>
          <a:xfrm>
            <a:off x="3094558" y="4993350"/>
            <a:ext cx="426720" cy="1478293"/>
            <a:chOff x="4355427" y="1581144"/>
            <a:chExt cx="426720" cy="1478293"/>
          </a:xfrm>
        </p:grpSpPr>
        <p:sp>
          <p:nvSpPr>
            <p:cNvPr id="56" name="正方形/長方形 55"/>
            <p:cNvSpPr/>
            <p:nvPr/>
          </p:nvSpPr>
          <p:spPr>
            <a:xfrm>
              <a:off x="4355427" y="1581144"/>
              <a:ext cx="426720" cy="1478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57" name="フリーフォーム 56"/>
            <p:cNvSpPr/>
            <p:nvPr/>
          </p:nvSpPr>
          <p:spPr>
            <a:xfrm>
              <a:off x="44076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フリーフォーム 57"/>
            <p:cNvSpPr/>
            <p:nvPr/>
          </p:nvSpPr>
          <p:spPr>
            <a:xfrm>
              <a:off x="45600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 name="グループ化 59"/>
          <p:cNvGrpSpPr/>
          <p:nvPr/>
        </p:nvGrpSpPr>
        <p:grpSpPr>
          <a:xfrm>
            <a:off x="1313253" y="4993350"/>
            <a:ext cx="426720" cy="1478293"/>
            <a:chOff x="4355427" y="1581144"/>
            <a:chExt cx="426720" cy="1478293"/>
          </a:xfrm>
        </p:grpSpPr>
        <p:sp>
          <p:nvSpPr>
            <p:cNvPr id="61" name="正方形/長方形 60"/>
            <p:cNvSpPr/>
            <p:nvPr/>
          </p:nvSpPr>
          <p:spPr>
            <a:xfrm>
              <a:off x="4355427" y="1581144"/>
              <a:ext cx="426720" cy="14782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62" name="フリーフォーム 61"/>
            <p:cNvSpPr/>
            <p:nvPr/>
          </p:nvSpPr>
          <p:spPr>
            <a:xfrm>
              <a:off x="44076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フリーフォーム 62"/>
            <p:cNvSpPr/>
            <p:nvPr/>
          </p:nvSpPr>
          <p:spPr>
            <a:xfrm>
              <a:off x="4560041" y="1614487"/>
              <a:ext cx="176386" cy="1411606"/>
            </a:xfrm>
            <a:custGeom>
              <a:avLst/>
              <a:gdLst>
                <a:gd name="connsiteX0" fmla="*/ 891540 w 891540"/>
                <a:gd name="connsiteY0" fmla="*/ 0 h 2750820"/>
                <a:gd name="connsiteX1" fmla="*/ 15240 w 891540"/>
                <a:gd name="connsiteY1" fmla="*/ 914400 h 2750820"/>
                <a:gd name="connsiteX2" fmla="*/ 861060 w 891540"/>
                <a:gd name="connsiteY2" fmla="*/ 1836420 h 2750820"/>
                <a:gd name="connsiteX3" fmla="*/ 0 w 891540"/>
                <a:gd name="connsiteY3" fmla="*/ 2750820 h 2750820"/>
              </a:gdLst>
              <a:ahLst/>
              <a:cxnLst>
                <a:cxn ang="0">
                  <a:pos x="connsiteX0" y="connsiteY0"/>
                </a:cxn>
                <a:cxn ang="0">
                  <a:pos x="connsiteX1" y="connsiteY1"/>
                </a:cxn>
                <a:cxn ang="0">
                  <a:pos x="connsiteX2" y="connsiteY2"/>
                </a:cxn>
                <a:cxn ang="0">
                  <a:pos x="connsiteX3" y="connsiteY3"/>
                </a:cxn>
              </a:cxnLst>
              <a:rect l="l" t="t" r="r" b="b"/>
              <a:pathLst>
                <a:path w="891540" h="2750820">
                  <a:moveTo>
                    <a:pt x="891540" y="0"/>
                  </a:moveTo>
                  <a:cubicBezTo>
                    <a:pt x="455930" y="304165"/>
                    <a:pt x="20320" y="608330"/>
                    <a:pt x="15240" y="914400"/>
                  </a:cubicBezTo>
                  <a:cubicBezTo>
                    <a:pt x="10160" y="1220470"/>
                    <a:pt x="863600" y="1530350"/>
                    <a:pt x="861060" y="1836420"/>
                  </a:cubicBezTo>
                  <a:cubicBezTo>
                    <a:pt x="858520" y="2142490"/>
                    <a:pt x="429260" y="2446655"/>
                    <a:pt x="0" y="2750820"/>
                  </a:cubicBezTo>
                </a:path>
              </a:pathLst>
            </a:cu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正方形/長方形 58"/>
          <p:cNvSpPr/>
          <p:nvPr/>
        </p:nvSpPr>
        <p:spPr>
          <a:xfrm>
            <a:off x="1721381" y="5213384"/>
            <a:ext cx="1369327" cy="184801"/>
          </a:xfrm>
          <a:prstGeom prst="rect">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64" name="正方形/長方形 63"/>
          <p:cNvSpPr/>
          <p:nvPr/>
        </p:nvSpPr>
        <p:spPr>
          <a:xfrm>
            <a:off x="3504461" y="5213384"/>
            <a:ext cx="1369327" cy="184801"/>
          </a:xfrm>
          <a:prstGeom prst="rect">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3080" name="角丸四角形 3079"/>
          <p:cNvSpPr/>
          <p:nvPr/>
        </p:nvSpPr>
        <p:spPr>
          <a:xfrm>
            <a:off x="608620" y="2861585"/>
            <a:ext cx="3742400" cy="1637060"/>
          </a:xfrm>
          <a:prstGeom prst="roundRect">
            <a:avLst>
              <a:gd name="adj" fmla="val 6065"/>
            </a:avLst>
          </a:prstGeom>
          <a:solidFill>
            <a:srgbClr val="F8EC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30" name="テキスト ボックス 29"/>
          <p:cNvSpPr txBox="1"/>
          <p:nvPr/>
        </p:nvSpPr>
        <p:spPr>
          <a:xfrm>
            <a:off x="640125" y="2882818"/>
            <a:ext cx="3710895" cy="1615827"/>
          </a:xfrm>
          <a:prstGeom prst="rect">
            <a:avLst/>
          </a:prstGeom>
          <a:noFill/>
        </p:spPr>
        <p:txBody>
          <a:bodyPr wrap="square" rtlCol="0">
            <a:spAutoFit/>
          </a:bodyPr>
          <a:lstStyle/>
          <a:p>
            <a:pPr marL="182563" indent="-182563">
              <a:spcAft>
                <a:spcPts val="600"/>
              </a:spcAft>
              <a:buClr>
                <a:srgbClr val="7D268A"/>
              </a:buClr>
              <a:buFont typeface="Wingdings" panose="05000000000000000000" pitchFamily="2" charset="2"/>
              <a:buChar char="ü"/>
            </a:pP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SAMPLEID</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101</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番は、</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試飲品のローテーションパターンが</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2</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番</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性別が男性</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年齢が</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26</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歳</a:t>
            </a:r>
            <a:b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900" dirty="0">
                <a:solidFill>
                  <a:schemeClr val="tx1">
                    <a:lumMod val="85000"/>
                    <a:lumOff val="15000"/>
                  </a:schemeClr>
                </a:solidFill>
                <a:latin typeface="Segoe UI Symbol" panose="020B0502040204020203" pitchFamily="34" charset="0"/>
                <a:ea typeface="Yu Gothic Medium" panose="020B0400000000000000" pitchFamily="34" charset="-128"/>
              </a:rPr>
              <a:t>※ AGEID</a:t>
            </a:r>
            <a:r>
              <a:rPr kumimoji="1" lang="ja-JP" altLang="en-US" sz="900" dirty="0">
                <a:solidFill>
                  <a:schemeClr val="tx1">
                    <a:lumMod val="85000"/>
                    <a:lumOff val="15000"/>
                  </a:schemeClr>
                </a:solidFill>
                <a:latin typeface="Segoe UI Symbol" panose="020B0502040204020203" pitchFamily="34" charset="0"/>
                <a:ea typeface="Yu Gothic Medium" panose="020B0400000000000000" pitchFamily="34" charset="-128"/>
              </a:rPr>
              <a:t>は</a:t>
            </a:r>
            <a:r>
              <a:rPr kumimoji="1" lang="en-US" altLang="ja-JP" sz="900" dirty="0">
                <a:solidFill>
                  <a:schemeClr val="tx1">
                    <a:lumMod val="85000"/>
                    <a:lumOff val="15000"/>
                  </a:schemeClr>
                </a:solidFill>
                <a:latin typeface="Segoe UI Symbol" panose="020B0502040204020203" pitchFamily="34" charset="0"/>
                <a:ea typeface="Yu Gothic Medium" panose="020B0400000000000000" pitchFamily="34" charset="-128"/>
              </a:rPr>
              <a:t>AGE</a:t>
            </a:r>
            <a:r>
              <a:rPr kumimoji="1" lang="ja-JP" altLang="en-US" sz="900" dirty="0">
                <a:solidFill>
                  <a:schemeClr val="tx1">
                    <a:lumMod val="85000"/>
                    <a:lumOff val="15000"/>
                  </a:schemeClr>
                </a:solidFill>
                <a:latin typeface="Segoe UI Symbol" panose="020B0502040204020203" pitchFamily="34" charset="0"/>
                <a:ea typeface="Yu Gothic Medium" panose="020B0400000000000000" pitchFamily="34" charset="-128"/>
              </a:rPr>
              <a:t>をカテゴリ化したもの</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居住都道府県が神奈川県</a:t>
            </a:r>
          </a:p>
        </p:txBody>
      </p:sp>
      <p:sp>
        <p:nvSpPr>
          <p:cNvPr id="48" name="角丸四角形 47"/>
          <p:cNvSpPr/>
          <p:nvPr/>
        </p:nvSpPr>
        <p:spPr>
          <a:xfrm>
            <a:off x="4666243" y="2882817"/>
            <a:ext cx="4093823" cy="1615828"/>
          </a:xfrm>
          <a:prstGeom prst="roundRect">
            <a:avLst>
              <a:gd name="adj" fmla="val 6065"/>
            </a:avLst>
          </a:prstGeom>
          <a:solidFill>
            <a:srgbClr val="F8EC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49" name="テキスト ボックス 48"/>
          <p:cNvSpPr txBox="1"/>
          <p:nvPr/>
        </p:nvSpPr>
        <p:spPr>
          <a:xfrm>
            <a:off x="4697748" y="2904051"/>
            <a:ext cx="4062318" cy="1538883"/>
          </a:xfrm>
          <a:prstGeom prst="rect">
            <a:avLst/>
          </a:prstGeom>
          <a:noFill/>
        </p:spPr>
        <p:txBody>
          <a:bodyPr wrap="square" lIns="36000" rIns="36000" rtlCol="0">
            <a:spAutoFit/>
          </a:bodyPr>
          <a:lstStyle/>
          <a:p>
            <a:pPr marL="182563" indent="-182563">
              <a:spcAft>
                <a:spcPts val="600"/>
              </a:spcAft>
              <a:buClr>
                <a:srgbClr val="7D268A"/>
              </a:buClr>
              <a:buFont typeface="Wingdings" panose="05000000000000000000" pitchFamily="2" charset="2"/>
              <a:buChar char="ü"/>
            </a:pP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空欄は非聴取</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SQ3</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の質問内容は、</a:t>
            </a:r>
            <a:b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「直近</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3</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ヶ月以内の購入頻度」</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358775" lvl="1" indent="-176213">
              <a:spcAft>
                <a:spcPts val="600"/>
              </a:spcAft>
              <a:buClr>
                <a:srgbClr val="7D268A"/>
              </a:buClr>
              <a:buFont typeface="+mj-lt"/>
              <a:buAutoNum type="arabicPeriod"/>
            </a:pP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SQ2</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（直近の購入時期）で</a:t>
            </a:r>
            <a:b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1. 1</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週間以内」～「</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4. 3</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ヶ月以内」と</a:t>
            </a:r>
            <a:b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答えた人だけに対して、</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SQ3</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を聴取している</a:t>
            </a:r>
          </a:p>
        </p:txBody>
      </p:sp>
      <p:sp>
        <p:nvSpPr>
          <p:cNvPr id="65" name="テキスト ボックス 64"/>
          <p:cNvSpPr txBox="1"/>
          <p:nvPr/>
        </p:nvSpPr>
        <p:spPr>
          <a:xfrm>
            <a:off x="5292108" y="5185064"/>
            <a:ext cx="3298825" cy="600164"/>
          </a:xfrm>
          <a:prstGeom prst="rect">
            <a:avLst/>
          </a:prstGeom>
          <a:noFill/>
        </p:spPr>
        <p:txBody>
          <a:bodyPr wrap="square" rtlCol="0">
            <a:spAutoFit/>
          </a:bodyPr>
          <a:lstStyle/>
          <a:p>
            <a:pPr marL="182563" indent="-182563">
              <a:spcAft>
                <a:spcPts val="600"/>
              </a:spcAft>
              <a:buClr>
                <a:srgbClr val="7D268A"/>
              </a:buClr>
              <a:buFont typeface="Wingdings" panose="05000000000000000000" pitchFamily="2" charset="2"/>
              <a:buChar char="ü"/>
              <a:tabLst>
                <a:tab pos="625475" algn="l"/>
              </a:tabLst>
            </a:pP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SQ</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：事前調査の質問</a:t>
            </a:r>
            <a:endPar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600"/>
              </a:spcAft>
              <a:buClr>
                <a:srgbClr val="7D268A"/>
              </a:buClr>
              <a:buFont typeface="Wingdings" panose="05000000000000000000" pitchFamily="2" charset="2"/>
              <a:buChar char="ü"/>
              <a:tabLst>
                <a:tab pos="625475" algn="l"/>
              </a:tabLst>
            </a:pP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4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400" dirty="0">
                <a:solidFill>
                  <a:schemeClr val="tx1">
                    <a:lumMod val="85000"/>
                    <a:lumOff val="15000"/>
                  </a:schemeClr>
                </a:solidFill>
                <a:latin typeface="Segoe UI Symbol" panose="020B0502040204020203" pitchFamily="34" charset="0"/>
                <a:ea typeface="Yu Gothic Medium" panose="020B0400000000000000" pitchFamily="34" charset="-128"/>
              </a:rPr>
              <a:t>：本調査の質問</a:t>
            </a:r>
          </a:p>
        </p:txBody>
      </p:sp>
      <p:sp>
        <p:nvSpPr>
          <p:cNvPr id="3087" name="円弧 3086"/>
          <p:cNvSpPr>
            <a:spLocks/>
          </p:cNvSpPr>
          <p:nvPr/>
        </p:nvSpPr>
        <p:spPr>
          <a:xfrm>
            <a:off x="2406044" y="4862788"/>
            <a:ext cx="3316610" cy="701191"/>
          </a:xfrm>
          <a:prstGeom prst="arc">
            <a:avLst>
              <a:gd name="adj1" fmla="val 10857166"/>
              <a:gd name="adj2" fmla="val 21426046"/>
            </a:avLst>
          </a:prstGeom>
          <a:ln w="19050">
            <a:solidFill>
              <a:srgbClr val="7D268A"/>
            </a:solidFill>
            <a:headEnd type="triangle"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71" name="円弧 70"/>
          <p:cNvSpPr>
            <a:spLocks/>
          </p:cNvSpPr>
          <p:nvPr/>
        </p:nvSpPr>
        <p:spPr>
          <a:xfrm>
            <a:off x="4064348" y="4931368"/>
            <a:ext cx="1658305" cy="701191"/>
          </a:xfrm>
          <a:prstGeom prst="arc">
            <a:avLst>
              <a:gd name="adj1" fmla="val 11162660"/>
              <a:gd name="adj2" fmla="val 19800861"/>
            </a:avLst>
          </a:prstGeom>
          <a:ln w="19050">
            <a:solidFill>
              <a:srgbClr val="7D268A"/>
            </a:solidFill>
            <a:headEnd type="triangle" w="lg" len="lg"/>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1639859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ea typeface="Segoe UI Symbol" panose="020B0502040204020203" pitchFamily="34" charset="0"/>
              </a:rPr>
              <a:t>2. </a:t>
            </a:r>
            <a:r>
              <a:rPr lang="ja-JP" altLang="en-US" dirty="0">
                <a:latin typeface="游ゴシック" panose="020B0400000000000000" pitchFamily="50" charset="-128"/>
                <a:ea typeface="游ゴシック" panose="020B0400000000000000" pitchFamily="50" charset="-128"/>
              </a:rPr>
              <a:t>絶対</a:t>
            </a:r>
            <a:r>
              <a:rPr kumimoji="1" lang="ja-JP" altLang="en-US" dirty="0">
                <a:latin typeface="游ゴシック" panose="020B0400000000000000" pitchFamily="50" charset="-128"/>
                <a:ea typeface="游ゴシック" panose="020B0400000000000000" pitchFamily="50" charset="-128"/>
              </a:rPr>
              <a:t>評価（ブランド非提示）</a:t>
            </a:r>
          </a:p>
        </p:txBody>
      </p:sp>
    </p:spTree>
    <p:extLst>
      <p:ext uri="{BB962C8B-B14F-4D97-AF65-F5344CB8AC3E}">
        <p14:creationId xmlns:p14="http://schemas.microsoft.com/office/powerpoint/2010/main" val="1737254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総合評価（ブランド非提示）</a:t>
            </a:r>
          </a:p>
        </p:txBody>
      </p:sp>
      <p:pic>
        <p:nvPicPr>
          <p:cNvPr id="1026"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2546" y="1007885"/>
            <a:ext cx="316744"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acromill\peach\20_ソリューション本部\02_1sol_2RU\03_個人作業フォルダ\小西\S_PJ-01132072_滋賀大学_数理DS用データ\04_調査票（エクセル版）\画像\コカ・コーラ_綾鷹.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187565" y="2420125"/>
            <a:ext cx="346707"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macromill\peach\20_ソリューション本部\02_1sol_2RU\03_個人作業フォルダ\小西\S_PJ-01132072_滋賀大学_数理DS用データ\04_調査票（エクセル版）\画像\サントリー_伊右衛門.jpg"/>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99336" y="3832365"/>
            <a:ext cx="323165"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macromill\peach\20_ソリューション本部\02_1sol_2RU\03_個人作業フォルダ\小西\S_PJ-01132072_滋賀大学_数理DS用データ\04_調査票（エクセル版）\画像\キリン_生茶.jp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191845" y="5244605"/>
            <a:ext cx="338146" cy="1020590"/>
          </a:xfrm>
          <a:prstGeom prst="rect">
            <a:avLst/>
          </a:prstGeom>
          <a:noFill/>
          <a:extLst>
            <a:ext uri="{909E8E84-426E-40DD-AFC4-6F175D3DCCD1}">
              <a14:hiddenFill xmlns:a14="http://schemas.microsoft.com/office/drawing/2010/main">
                <a:solidFill>
                  <a:srgbClr val="FFFFFF"/>
                </a:solidFill>
              </a14:hiddenFill>
            </a:ext>
          </a:extLst>
        </p:spPr>
      </p:pic>
      <p:pic>
        <p:nvPicPr>
          <p:cNvPr id="6" name="図 5"/>
          <p:cNvPicPr/>
          <p:nvPr/>
        </p:nvPicPr>
        <p:blipFill>
          <a:blip r:embed="rId6"/>
          <a:stretch>
            <a:fillRect/>
          </a:stretch>
        </p:blipFill>
        <p:spPr>
          <a:xfrm>
            <a:off x="544513" y="3742690"/>
            <a:ext cx="5524500" cy="1309688"/>
          </a:xfrm>
          <a:prstGeom prst="rect">
            <a:avLst/>
          </a:prstGeom>
        </p:spPr>
      </p:pic>
      <p:pic>
        <p:nvPicPr>
          <p:cNvPr id="12" name="図 11"/>
          <p:cNvPicPr/>
          <p:nvPr/>
        </p:nvPicPr>
        <p:blipFill>
          <a:blip r:embed="rId7"/>
          <a:stretch>
            <a:fillRect/>
          </a:stretch>
        </p:blipFill>
        <p:spPr>
          <a:xfrm>
            <a:off x="544656" y="2332673"/>
            <a:ext cx="5524500" cy="1308100"/>
          </a:xfrm>
          <a:prstGeom prst="rect">
            <a:avLst/>
          </a:prstGeom>
        </p:spPr>
      </p:pic>
      <p:pic>
        <p:nvPicPr>
          <p:cNvPr id="5" name="図 4"/>
          <p:cNvPicPr/>
          <p:nvPr/>
        </p:nvPicPr>
        <p:blipFill>
          <a:blip r:embed="rId8"/>
          <a:stretch>
            <a:fillRect/>
          </a:stretch>
        </p:blipFill>
        <p:spPr>
          <a:xfrm>
            <a:off x="544513" y="915353"/>
            <a:ext cx="5524500" cy="1309687"/>
          </a:xfrm>
          <a:prstGeom prst="rect">
            <a:avLst/>
          </a:prstGeom>
        </p:spPr>
      </p:pic>
      <p:pic>
        <p:nvPicPr>
          <p:cNvPr id="7" name="図 6"/>
          <p:cNvPicPr/>
          <p:nvPr/>
        </p:nvPicPr>
        <p:blipFill>
          <a:blip r:embed="rId9"/>
          <a:stretch>
            <a:fillRect/>
          </a:stretch>
        </p:blipFill>
        <p:spPr>
          <a:xfrm>
            <a:off x="544513" y="5138983"/>
            <a:ext cx="5524643" cy="1624475"/>
          </a:xfrm>
          <a:prstGeom prst="rect">
            <a:avLst/>
          </a:prstGeom>
        </p:spPr>
      </p:pic>
      <p:sp>
        <p:nvSpPr>
          <p:cNvPr id="2" name="テキスト ボックス 1"/>
          <p:cNvSpPr txBox="1"/>
          <p:nvPr/>
        </p:nvSpPr>
        <p:spPr>
          <a:xfrm>
            <a:off x="120515" y="2036128"/>
            <a:ext cx="481222"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n=258</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7" name="テキスト ボックス 16"/>
          <p:cNvSpPr txBox="1"/>
          <p:nvPr/>
        </p:nvSpPr>
        <p:spPr>
          <a:xfrm>
            <a:off x="120515" y="3451225"/>
            <a:ext cx="481222"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n=258</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21" name="テキスト ボックス 20"/>
          <p:cNvSpPr txBox="1"/>
          <p:nvPr/>
        </p:nvSpPr>
        <p:spPr>
          <a:xfrm>
            <a:off x="120515" y="4862025"/>
            <a:ext cx="481222"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n=258</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22" name="テキスト ボックス 21"/>
          <p:cNvSpPr txBox="1"/>
          <p:nvPr/>
        </p:nvSpPr>
        <p:spPr>
          <a:xfrm>
            <a:off x="120515" y="6269502"/>
            <a:ext cx="481222"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n=258</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3" name="テキスト ボックス 2"/>
          <p:cNvSpPr txBox="1"/>
          <p:nvPr/>
        </p:nvSpPr>
        <p:spPr>
          <a:xfrm>
            <a:off x="6235700" y="990468"/>
            <a:ext cx="2667000" cy="4366186"/>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まずは、各社の緑茶の味が</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全体的にどのように評価されて</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いるのかを確認するために、</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「総合評価」の結果を比較した。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平均点を見ると「</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：生茶」の評価は、</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/R</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よりも高いことが分かる。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標準偏差を見ると、点数のばら</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つき具合を確認できる。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：生茶」は標準偏差が約</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1.6</a:t>
            </a:r>
            <a:r>
              <a:rPr kumimoji="1" lang="ja-JP" altLang="en-US" sz="1200" dirty="0" err="1">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R</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：伊右衛門」は標準偏差が約</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2.0</a:t>
            </a:r>
            <a:r>
              <a:rPr kumimoji="1" lang="ja-JP" altLang="en-US" sz="1200" dirty="0" err="1">
                <a:solidFill>
                  <a:schemeClr val="tx1">
                    <a:lumMod val="85000"/>
                    <a:lumOff val="15000"/>
                  </a:schemeClr>
                </a:solidFill>
                <a:latin typeface="Segoe UI Symbol" panose="020B0502040204020203" pitchFamily="34" charset="0"/>
                <a:ea typeface="Yu Gothic Medium" panose="020B0400000000000000" pitchFamily="34" charset="-128"/>
              </a:rPr>
              <a:t>。</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相対的に低評価の</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2</a:t>
            </a:r>
            <a:r>
              <a:rPr kumimoji="1" lang="ja-JP" altLang="en-US" sz="1200" dirty="0" err="1">
                <a:solidFill>
                  <a:schemeClr val="tx1">
                    <a:lumMod val="85000"/>
                    <a:lumOff val="15000"/>
                  </a:schemeClr>
                </a:solidFill>
                <a:latin typeface="Segoe UI Symbol" panose="020B0502040204020203" pitchFamily="34" charset="0"/>
                <a:ea typeface="Yu Gothic Medium" panose="020B0400000000000000" pitchFamily="34" charset="-128"/>
              </a:rPr>
              <a:t>つの</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ブランドは、</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相対的に高評価のブランドと</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a:solidFill>
                  <a:schemeClr val="tx1">
                    <a:lumMod val="85000"/>
                    <a:lumOff val="15000"/>
                  </a:schemeClr>
                </a:solidFill>
                <a:latin typeface="Segoe UI Symbol" panose="020B0502040204020203" pitchFamily="34" charset="0"/>
                <a:ea typeface="Yu Gothic Medium" panose="020B0400000000000000" pitchFamily="34" charset="-128"/>
              </a:rPr>
              <a:t>比べて</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、評価のばらつきが大きい</a:t>
            </a:r>
            <a:r>
              <a:rPr kumimoji="1" lang="ja-JP" altLang="en-US" sz="1200">
                <a:solidFill>
                  <a:schemeClr val="tx1">
                    <a:lumMod val="85000"/>
                    <a:lumOff val="15000"/>
                  </a:schemeClr>
                </a:solidFill>
                <a:latin typeface="Segoe UI Symbol" panose="020B0502040204020203" pitchFamily="34" charset="0"/>
                <a:ea typeface="Yu Gothic Medium" panose="020B0400000000000000" pitchFamily="34" charset="-128"/>
              </a:rPr>
              <a:t>ことが分かる</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このように、平均だけでなく</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データのばらつきの指標である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標準偏差や、分布の形状を見る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ことで、データに対する理解が</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深まる。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8" name="テキスト ボックス 3"/>
          <p:cNvSpPr txBox="1"/>
          <p:nvPr/>
        </p:nvSpPr>
        <p:spPr>
          <a:xfrm>
            <a:off x="2342435" y="976503"/>
            <a:ext cx="1709754"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714375" algn="l"/>
              </a:tabLst>
            </a:pPr>
            <a:r>
              <a:rPr kumimoji="1" lang="ja-JP" altLang="en-US" sz="1200" b="1" i="0" u="none" strike="noStrike" dirty="0">
                <a:solidFill>
                  <a:srgbClr val="7D268A"/>
                </a:solidFill>
                <a:latin typeface="Segoe UI Symbol" panose="020B0502040204020203" pitchFamily="34" charset="0"/>
              </a:rPr>
              <a:t>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ea typeface="Segoe UI Symbol" panose="020B0502040204020203" pitchFamily="34" charset="0"/>
              </a:rPr>
              <a:t>6.90</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714375" algn="l"/>
              </a:tabLst>
            </a:pPr>
            <a:r>
              <a:rPr kumimoji="1" lang="ja-JP" altLang="en-US" sz="1200" b="1" dirty="0">
                <a:solidFill>
                  <a:srgbClr val="7D268A"/>
                </a:solidFill>
                <a:latin typeface="Segoe UI Symbol" panose="020B0502040204020203" pitchFamily="34" charset="0"/>
              </a:rPr>
              <a:t>標準偏差</a:t>
            </a:r>
            <a:r>
              <a:rPr kumimoji="1" lang="en-US" altLang="ja-JP" sz="1200" b="1" dirty="0">
                <a:solidFill>
                  <a:srgbClr val="7D268A"/>
                </a:solidFill>
                <a:latin typeface="Segoe UI Symbol" panose="020B0502040204020203" pitchFamily="34" charset="0"/>
              </a:rPr>
              <a:t>	</a:t>
            </a:r>
            <a:r>
              <a:rPr kumimoji="1" lang="ja-JP" altLang="en-US" sz="1200" b="1"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rPr>
              <a:t>1.96</a:t>
            </a:r>
            <a:r>
              <a:rPr kumimoji="1" lang="ja-JP" altLang="en-US" sz="1200" b="1"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7" name="テキスト ボックス 3"/>
          <p:cNvSpPr txBox="1"/>
          <p:nvPr/>
        </p:nvSpPr>
        <p:spPr>
          <a:xfrm>
            <a:off x="2342435" y="2400417"/>
            <a:ext cx="1709754"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714375" algn="l"/>
              </a:tabLst>
            </a:pPr>
            <a:r>
              <a:rPr kumimoji="1" lang="ja-JP" altLang="en-US" sz="1200" b="1" i="0" u="none" strike="noStrike" dirty="0">
                <a:solidFill>
                  <a:srgbClr val="7D268A"/>
                </a:solidFill>
                <a:latin typeface="Segoe UI Symbol" panose="020B0502040204020203" pitchFamily="34" charset="0"/>
              </a:rPr>
              <a:t>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ea typeface="Segoe UI Symbol" panose="020B0502040204020203" pitchFamily="34" charset="0"/>
              </a:rPr>
              <a:t>7.48</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714375" algn="l"/>
              </a:tabLst>
            </a:pPr>
            <a:r>
              <a:rPr kumimoji="1" lang="ja-JP" altLang="en-US" sz="1200" b="1" dirty="0">
                <a:solidFill>
                  <a:srgbClr val="7D268A"/>
                </a:solidFill>
                <a:latin typeface="Segoe UI Symbol" panose="020B0502040204020203" pitchFamily="34" charset="0"/>
              </a:rPr>
              <a:t>標準偏差</a:t>
            </a:r>
            <a:r>
              <a:rPr kumimoji="1" lang="en-US" altLang="ja-JP" sz="1200" b="1" dirty="0">
                <a:solidFill>
                  <a:srgbClr val="7D268A"/>
                </a:solidFill>
                <a:latin typeface="Segoe UI Symbol" panose="020B0502040204020203" pitchFamily="34" charset="0"/>
              </a:rPr>
              <a:t>	</a:t>
            </a:r>
            <a:r>
              <a:rPr kumimoji="1" lang="ja-JP" altLang="en-US" sz="1200" b="1"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rPr>
              <a:t>1.60</a:t>
            </a:r>
            <a:r>
              <a:rPr kumimoji="1" lang="ja-JP" altLang="en-US" sz="1200" b="1"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8" name="テキスト ボックス 3"/>
          <p:cNvSpPr txBox="1"/>
          <p:nvPr/>
        </p:nvSpPr>
        <p:spPr>
          <a:xfrm>
            <a:off x="2342435" y="3798204"/>
            <a:ext cx="1709754"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714375" algn="l"/>
              </a:tabLst>
            </a:pPr>
            <a:r>
              <a:rPr kumimoji="1" lang="ja-JP" altLang="en-US" sz="1200" b="1" i="0" u="none" strike="noStrike" dirty="0">
                <a:solidFill>
                  <a:srgbClr val="7D268A"/>
                </a:solidFill>
                <a:latin typeface="Segoe UI Symbol" panose="020B0502040204020203" pitchFamily="34" charset="0"/>
              </a:rPr>
              <a:t>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ea typeface="Segoe UI Symbol" panose="020B0502040204020203" pitchFamily="34" charset="0"/>
              </a:rPr>
              <a:t>6.81</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714375" algn="l"/>
              </a:tabLst>
            </a:pPr>
            <a:r>
              <a:rPr kumimoji="1" lang="ja-JP" altLang="en-US" sz="1200" b="1" dirty="0">
                <a:solidFill>
                  <a:srgbClr val="7D268A"/>
                </a:solidFill>
                <a:latin typeface="Segoe UI Symbol" panose="020B0502040204020203" pitchFamily="34" charset="0"/>
              </a:rPr>
              <a:t>標準偏差</a:t>
            </a:r>
            <a:r>
              <a:rPr kumimoji="1" lang="en-US" altLang="ja-JP" sz="1200" b="1" dirty="0">
                <a:solidFill>
                  <a:srgbClr val="7D268A"/>
                </a:solidFill>
                <a:latin typeface="Segoe UI Symbol" panose="020B0502040204020203" pitchFamily="34" charset="0"/>
              </a:rPr>
              <a:t>	</a:t>
            </a:r>
            <a:r>
              <a:rPr kumimoji="1" lang="ja-JP" altLang="en-US" sz="1200" b="1"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rPr>
              <a:t>2.03</a:t>
            </a:r>
            <a:r>
              <a:rPr kumimoji="1" lang="ja-JP" altLang="en-US" sz="1200" b="1"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9" name="テキスト ボックス 3"/>
          <p:cNvSpPr txBox="1"/>
          <p:nvPr/>
        </p:nvSpPr>
        <p:spPr>
          <a:xfrm>
            <a:off x="2342435" y="5204700"/>
            <a:ext cx="1709754"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714375" algn="l"/>
              </a:tabLst>
            </a:pPr>
            <a:r>
              <a:rPr kumimoji="1" lang="ja-JP" altLang="en-US" sz="1200" b="1" i="0" u="none" strike="noStrike" dirty="0">
                <a:solidFill>
                  <a:srgbClr val="7D268A"/>
                </a:solidFill>
                <a:latin typeface="Segoe UI Symbol" panose="020B0502040204020203" pitchFamily="34" charset="0"/>
              </a:rPr>
              <a:t>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ea typeface="Segoe UI Symbol" panose="020B0502040204020203" pitchFamily="34" charset="0"/>
              </a:rPr>
              <a:t>7.39</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714375" algn="l"/>
              </a:tabLst>
            </a:pPr>
            <a:r>
              <a:rPr kumimoji="1" lang="ja-JP" altLang="en-US" sz="1200" b="1" dirty="0">
                <a:solidFill>
                  <a:srgbClr val="7D268A"/>
                </a:solidFill>
                <a:latin typeface="Segoe UI Symbol" panose="020B0502040204020203" pitchFamily="34" charset="0"/>
              </a:rPr>
              <a:t>標準偏差</a:t>
            </a:r>
            <a:r>
              <a:rPr kumimoji="1" lang="en-US" altLang="ja-JP" sz="1200" b="1" dirty="0">
                <a:solidFill>
                  <a:srgbClr val="7D268A"/>
                </a:solidFill>
                <a:latin typeface="Segoe UI Symbol" panose="020B0502040204020203" pitchFamily="34" charset="0"/>
              </a:rPr>
              <a:t>	</a:t>
            </a:r>
            <a:r>
              <a:rPr kumimoji="1" lang="ja-JP" altLang="en-US" sz="1200" b="1"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rPr>
              <a:t>1.66</a:t>
            </a:r>
            <a:r>
              <a:rPr kumimoji="1" lang="ja-JP" altLang="en-US" sz="1200" b="1"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Tree>
    <p:extLst>
      <p:ext uri="{BB962C8B-B14F-4D97-AF65-F5344CB8AC3E}">
        <p14:creationId xmlns:p14="http://schemas.microsoft.com/office/powerpoint/2010/main" val="23587366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総合評価の理由</a:t>
            </a:r>
          </a:p>
        </p:txBody>
      </p:sp>
      <p:pic>
        <p:nvPicPr>
          <p:cNvPr id="17413" name="Picture 5" descr="C:\Users\r_konishi\Documents\01_個人作業\12.滋賀大学派遣\98_ゼミ関連\数理DS\text_mining\Q02_おーいお茶.png"/>
          <p:cNvPicPr>
            <a:picLocks noChangeAspect="1" noChangeArrowheads="1"/>
          </p:cNvPicPr>
          <p:nvPr/>
        </p:nvPicPr>
        <p:blipFill rotWithShape="1">
          <a:blip r:embed="rId2">
            <a:extLst>
              <a:ext uri="{28A0092B-C50C-407E-A947-70E740481C1C}">
                <a14:useLocalDpi xmlns:a14="http://schemas.microsoft.com/office/drawing/2010/main" val="0"/>
              </a:ext>
            </a:extLst>
          </a:blip>
          <a:srcRect t="15303" b="16560"/>
          <a:stretch/>
        </p:blipFill>
        <p:spPr bwMode="auto">
          <a:xfrm>
            <a:off x="781554" y="2024185"/>
            <a:ext cx="3146548" cy="2191167"/>
          </a:xfrm>
          <a:prstGeom prst="rect">
            <a:avLst/>
          </a:prstGeom>
          <a:noFill/>
          <a:extLst>
            <a:ext uri="{909E8E84-426E-40DD-AFC4-6F175D3DCCD1}">
              <a14:hiddenFill xmlns:a14="http://schemas.microsoft.com/office/drawing/2010/main">
                <a:solidFill>
                  <a:srgbClr val="FFFFFF"/>
                </a:solidFill>
              </a14:hiddenFill>
            </a:ext>
          </a:extLst>
        </p:spPr>
      </p:pic>
      <p:pic>
        <p:nvPicPr>
          <p:cNvPr id="17414" name="Picture 6" descr="C:\Users\r_konishi\Documents\01_個人作業\12.滋賀大学派遣\98_ゼミ関連\数理DS\text_mining\Q07_綾鷹.pn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4936442" y="2024185"/>
            <a:ext cx="3733388" cy="2109045"/>
          </a:xfrm>
          <a:prstGeom prst="rect">
            <a:avLst/>
          </a:prstGeom>
          <a:noFill/>
          <a:extLst>
            <a:ext uri="{909E8E84-426E-40DD-AFC4-6F175D3DCCD1}">
              <a14:hiddenFill xmlns:a14="http://schemas.microsoft.com/office/drawing/2010/main">
                <a:solidFill>
                  <a:srgbClr val="FFFFFF"/>
                </a:solidFill>
              </a14:hiddenFill>
            </a:ext>
          </a:extLst>
        </p:spPr>
      </p:pic>
      <p:pic>
        <p:nvPicPr>
          <p:cNvPr id="17415" name="Picture 7" descr="C:\Users\r_konishi\Documents\01_個人作業\12.滋賀大学派遣\98_ゼミ関連\数理DS\text_mining\Q12_伊右衛門.png"/>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488524" y="4381564"/>
            <a:ext cx="3804628" cy="2186821"/>
          </a:xfrm>
          <a:prstGeom prst="rect">
            <a:avLst/>
          </a:prstGeom>
          <a:noFill/>
          <a:extLst>
            <a:ext uri="{909E8E84-426E-40DD-AFC4-6F175D3DCCD1}">
              <a14:hiddenFill xmlns:a14="http://schemas.microsoft.com/office/drawing/2010/main">
                <a:solidFill>
                  <a:srgbClr val="FFFFFF"/>
                </a:solidFill>
              </a14:hiddenFill>
            </a:ext>
          </a:extLst>
        </p:spPr>
      </p:pic>
      <p:pic>
        <p:nvPicPr>
          <p:cNvPr id="17416" name="Picture 8" descr="C:\Users\r_konishi\Documents\01_個人作業\12.滋賀大学派遣\98_ゼミ関連\数理DS\text_mining\Q17_生茶.pn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4963339" y="4383681"/>
            <a:ext cx="3560052" cy="2270125"/>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macromill\peach\20_ソリューション本部\02_1sol_2RU\03_個人作業フォルダ\小西\S_PJ-01132072_滋賀大学_数理DS用データ\04_調査票（エクセル版）\画像\コカ・コーラ_綾鷹.jpg"/>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4759371" y="1845222"/>
            <a:ext cx="346707"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p:blipFill>
        <p:spPr bwMode="auto">
          <a:xfrm>
            <a:off x="458906" y="1876529"/>
            <a:ext cx="316744"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macromill\peach\20_ソリューション本部\02_1sol_2RU\03_個人作業フォルダ\小西\S_PJ-01132072_滋賀大学_数理DS用データ\04_調査票（エクセル版）\画像\サントリー_伊右衛門.jpg"/>
          <p:cNvPicPr>
            <a:picLocks noChangeAspect="1" noChangeArrowheads="1"/>
          </p:cNvPicPr>
          <p:nvPr/>
        </p:nvPicPr>
        <p:blipFill rotWithShape="1">
          <a:blip r:embed="rId8">
            <a:extLst>
              <a:ext uri="{28A0092B-C50C-407E-A947-70E740481C1C}">
                <a14:useLocalDpi xmlns:a14="http://schemas.microsoft.com/office/drawing/2010/main" val="0"/>
              </a:ext>
            </a:extLst>
          </a:blip>
          <a:srcRect/>
          <a:stretch/>
        </p:blipFill>
        <p:spPr bwMode="auto">
          <a:xfrm>
            <a:off x="458906" y="4004052"/>
            <a:ext cx="323165"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5" descr="\\macromill\peach\20_ソリューション本部\02_1sol_2RU\03_個人作業フォルダ\小西\S_PJ-01132072_滋賀大学_数理DS用データ\04_調査票（エクセル版）\画像\キリン_生茶.jpg"/>
          <p:cNvPicPr>
            <a:picLocks noChangeAspect="1" noChangeArrowheads="1"/>
          </p:cNvPicPr>
          <p:nvPr/>
        </p:nvPicPr>
        <p:blipFill rotWithShape="1">
          <a:blip r:embed="rId9">
            <a:extLst>
              <a:ext uri="{28A0092B-C50C-407E-A947-70E740481C1C}">
                <a14:useLocalDpi xmlns:a14="http://schemas.microsoft.com/office/drawing/2010/main" val="0"/>
              </a:ext>
            </a:extLst>
          </a:blip>
          <a:srcRect/>
          <a:stretch/>
        </p:blipFill>
        <p:spPr bwMode="auto">
          <a:xfrm>
            <a:off x="4767932" y="4070944"/>
            <a:ext cx="338146" cy="1020590"/>
          </a:xfrm>
          <a:prstGeom prst="rect">
            <a:avLst/>
          </a:prstGeom>
          <a:noFill/>
          <a:extLst>
            <a:ext uri="{909E8E84-426E-40DD-AFC4-6F175D3DCCD1}">
              <a14:hiddenFill xmlns:a14="http://schemas.microsoft.com/office/drawing/2010/main">
                <a:solidFill>
                  <a:srgbClr val="FFFFFF"/>
                </a:solidFill>
              </a14:hiddenFill>
            </a:ext>
          </a:extLst>
        </p:spPr>
      </p:pic>
      <p:sp>
        <p:nvSpPr>
          <p:cNvPr id="11" name="テキスト ボックス 10"/>
          <p:cNvSpPr txBox="1"/>
          <p:nvPr/>
        </p:nvSpPr>
        <p:spPr>
          <a:xfrm>
            <a:off x="246857" y="663883"/>
            <a:ext cx="8650287" cy="114992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各緑茶はどのような点で評価が行われているのだろうか？「総合評価の理由」の記述に対して、テキスト解析を行った。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総合評価の理由の中に挙げられる単語は、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種類の緑茶で大きな違いはなく、「苦味</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渋味</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甘み</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香り</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後味」といった観点で評価されていることが分かる。また「</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：生茶」は「濃い」という単語が多いといった傾向の差も見られる。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テキスト解析で単語に注目することは記述内容を俯瞰するという点で有用だが、具体的にどのような点がどのように評価されているかを把握するためには、実際の記述内容を確認したりすることも必要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3358124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味覚要素</a:t>
            </a:r>
            <a:r>
              <a:rPr lang="ja-JP" altLang="en-US" dirty="0"/>
              <a:t>の</a:t>
            </a:r>
            <a:r>
              <a:rPr kumimoji="1" lang="ja-JP" altLang="en-US" dirty="0"/>
              <a:t>評価</a:t>
            </a:r>
          </a:p>
        </p:txBody>
      </p:sp>
      <p:sp>
        <p:nvSpPr>
          <p:cNvPr id="8" name="正方形/長方形 7"/>
          <p:cNvSpPr/>
          <p:nvPr/>
        </p:nvSpPr>
        <p:spPr>
          <a:xfrm>
            <a:off x="252413" y="1719860"/>
            <a:ext cx="3827266" cy="252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味覚要素の強弱</a:t>
            </a:r>
          </a:p>
        </p:txBody>
      </p:sp>
      <p:sp>
        <p:nvSpPr>
          <p:cNvPr id="9" name="正方形/長方形 8"/>
          <p:cNvSpPr/>
          <p:nvPr/>
        </p:nvSpPr>
        <p:spPr>
          <a:xfrm>
            <a:off x="252413" y="4305600"/>
            <a:ext cx="3827266" cy="25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味覚要素の好み</a:t>
            </a:r>
          </a:p>
        </p:txBody>
      </p:sp>
      <p:pic>
        <p:nvPicPr>
          <p:cNvPr id="2" name="図 1"/>
          <p:cNvPicPr/>
          <p:nvPr/>
        </p:nvPicPr>
        <p:blipFill>
          <a:blip r:embed="rId2"/>
          <a:stretch>
            <a:fillRect/>
          </a:stretch>
        </p:blipFill>
        <p:spPr>
          <a:xfrm>
            <a:off x="1041718" y="1957388"/>
            <a:ext cx="7116509" cy="2174400"/>
          </a:xfrm>
          <a:prstGeom prst="rect">
            <a:avLst/>
          </a:prstGeom>
        </p:spPr>
      </p:pic>
      <p:pic>
        <p:nvPicPr>
          <p:cNvPr id="3" name="図 2"/>
          <p:cNvPicPr/>
          <p:nvPr/>
        </p:nvPicPr>
        <p:blipFill>
          <a:blip r:embed="rId3"/>
          <a:stretch>
            <a:fillRect/>
          </a:stretch>
        </p:blipFill>
        <p:spPr>
          <a:xfrm>
            <a:off x="1041718" y="4548823"/>
            <a:ext cx="7121763" cy="2174400"/>
          </a:xfrm>
          <a:prstGeom prst="rect">
            <a:avLst/>
          </a:prstGeom>
        </p:spPr>
      </p:pic>
      <p:sp>
        <p:nvSpPr>
          <p:cNvPr id="7" name="テキスト ボックス 6"/>
          <p:cNvSpPr txBox="1"/>
          <p:nvPr/>
        </p:nvSpPr>
        <p:spPr>
          <a:xfrm>
            <a:off x="246857" y="663883"/>
            <a:ext cx="8650287" cy="88831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続いて、緑茶の味覚を</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6</a:t>
            </a:r>
            <a:r>
              <a:rPr kumimoji="1" lang="ja-JP" altLang="en-US" sz="1200" dirty="0" err="1">
                <a:solidFill>
                  <a:schemeClr val="tx1">
                    <a:lumMod val="85000"/>
                    <a:lumOff val="15000"/>
                  </a:schemeClr>
                </a:solidFill>
                <a:latin typeface="Segoe UI Symbol" panose="020B0502040204020203" pitchFamily="34" charset="0"/>
                <a:ea typeface="Yu Gothic Medium" panose="020B0400000000000000" pitchFamily="34" charset="-128"/>
              </a:rPr>
              <a:t>つの</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要素に分けてそれぞれの評価を比較することで、生活者の志向を探る。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段階で聴取しているので、</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点以上だと「強い・好き」、</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点未満だと「弱い・好きでない」と感じられている。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相対的に高評価の「</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：生茶」は、「甘み・味・香り」が強く感じられていることが分かる。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一方で「</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：お～いお茶」は、どの要素も他のブランドと比べて弱く感じられているようである。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4050383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p:nvPr/>
        </p:nvPicPr>
        <p:blipFill>
          <a:blip r:embed="rId2"/>
          <a:stretch>
            <a:fillRect/>
          </a:stretch>
        </p:blipFill>
        <p:spPr>
          <a:xfrm>
            <a:off x="534988" y="1949450"/>
            <a:ext cx="8385175" cy="4306888"/>
          </a:xfrm>
          <a:prstGeom prst="rect">
            <a:avLst/>
          </a:prstGeom>
        </p:spPr>
      </p:pic>
      <p:sp>
        <p:nvSpPr>
          <p:cNvPr id="4" name="タイトル 3"/>
          <p:cNvSpPr>
            <a:spLocks noGrp="1"/>
          </p:cNvSpPr>
          <p:nvPr>
            <p:ph type="title"/>
          </p:nvPr>
        </p:nvSpPr>
        <p:spPr/>
        <p:txBody>
          <a:bodyPr/>
          <a:lstStyle/>
          <a:p>
            <a:r>
              <a:rPr kumimoji="1" lang="ja-JP" altLang="en-US" dirty="0"/>
              <a:t>味覚要素の強弱と</a:t>
            </a:r>
            <a:r>
              <a:rPr lang="ja-JP" altLang="en-US" dirty="0"/>
              <a:t>総合評価</a:t>
            </a:r>
            <a:r>
              <a:rPr kumimoji="1" lang="ja-JP" altLang="en-US" dirty="0"/>
              <a:t>の関係</a:t>
            </a:r>
          </a:p>
        </p:txBody>
      </p:sp>
      <p:sp>
        <p:nvSpPr>
          <p:cNvPr id="20" name="正方形/長方形 19"/>
          <p:cNvSpPr/>
          <p:nvPr/>
        </p:nvSpPr>
        <p:spPr>
          <a:xfrm>
            <a:off x="685800" y="1754681"/>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甘み</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0.44</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1" name="正方形/長方形 20"/>
          <p:cNvSpPr/>
          <p:nvPr/>
        </p:nvSpPr>
        <p:spPr>
          <a:xfrm>
            <a:off x="3534233" y="1754681"/>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旨み</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0.66</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2" name="正方形/長方形 21"/>
          <p:cNvSpPr/>
          <p:nvPr/>
        </p:nvSpPr>
        <p:spPr>
          <a:xfrm>
            <a:off x="6390286" y="1754681"/>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苦み</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0.23</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3" name="正方形/長方形 22"/>
          <p:cNvSpPr/>
          <p:nvPr/>
        </p:nvSpPr>
        <p:spPr>
          <a:xfrm>
            <a:off x="683738" y="4100825"/>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渋み</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0.29</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4" name="正方形/長方形 23"/>
          <p:cNvSpPr/>
          <p:nvPr/>
        </p:nvSpPr>
        <p:spPr>
          <a:xfrm>
            <a:off x="3537013" y="4100825"/>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味の濃さ</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0.56</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5" name="正方形/長方形 24"/>
          <p:cNvSpPr/>
          <p:nvPr/>
        </p:nvSpPr>
        <p:spPr>
          <a:xfrm>
            <a:off x="6390287" y="4100825"/>
            <a:ext cx="2520000" cy="29656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香りの強さ</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（相関係数：</a:t>
            </a:r>
            <a:r>
              <a:rPr kumimoji="1" lang="en-US" altLang="ja-JP" sz="1000" dirty="0">
                <a:solidFill>
                  <a:schemeClr val="tx1">
                    <a:lumMod val="85000"/>
                    <a:lumOff val="15000"/>
                  </a:schemeClr>
                </a:solidFill>
                <a:latin typeface="Segoe UI Symbol" panose="020B0502040204020203" pitchFamily="34" charset="0"/>
                <a:ea typeface="Segoe UI Symbol" panose="020B0502040204020203" pitchFamily="34" charset="0"/>
              </a:rPr>
              <a:t>0.45</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a:t>
            </a:r>
          </a:p>
        </p:txBody>
      </p:sp>
      <p:sp>
        <p:nvSpPr>
          <p:cNvPr id="26" name="ホームベース 25"/>
          <p:cNvSpPr/>
          <p:nvPr/>
        </p:nvSpPr>
        <p:spPr>
          <a:xfrm rot="16200000">
            <a:off x="-1623344" y="3974433"/>
            <a:ext cx="4000183" cy="242316"/>
          </a:xfrm>
          <a:prstGeom prst="homePlate">
            <a:avLst/>
          </a:prstGeom>
          <a:gradFill>
            <a:gsLst>
              <a:gs pos="0">
                <a:srgbClr val="FBF6FC"/>
              </a:gs>
              <a:gs pos="50000">
                <a:srgbClr val="D893E1"/>
              </a:gs>
              <a:gs pos="100000">
                <a:srgbClr val="7D26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27" name="ホームベース 26"/>
          <p:cNvSpPr/>
          <p:nvPr/>
        </p:nvSpPr>
        <p:spPr>
          <a:xfrm>
            <a:off x="685489" y="6275673"/>
            <a:ext cx="8212344" cy="242316"/>
          </a:xfrm>
          <a:prstGeom prst="homePlate">
            <a:avLst/>
          </a:prstGeom>
          <a:gradFill>
            <a:gsLst>
              <a:gs pos="0">
                <a:srgbClr val="FBF6FC"/>
              </a:gs>
              <a:gs pos="50000">
                <a:srgbClr val="D893E1"/>
              </a:gs>
              <a:gs pos="100000">
                <a:srgbClr val="7D26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28" name="テキスト ボックス 27"/>
          <p:cNvSpPr txBox="1"/>
          <p:nvPr/>
        </p:nvSpPr>
        <p:spPr>
          <a:xfrm>
            <a:off x="7638960" y="6257885"/>
            <a:ext cx="1107996" cy="276999"/>
          </a:xfrm>
          <a:prstGeom prst="rect">
            <a:avLst/>
          </a:prstGeom>
          <a:noFill/>
        </p:spPr>
        <p:txBody>
          <a:bodyPr wrap="none" rtlCol="0">
            <a:spAutoFit/>
          </a:bodyPr>
          <a:lstStyle/>
          <a:p>
            <a:pPr algn="ctr">
              <a:spcAft>
                <a:spcPts val="600"/>
              </a:spcAft>
            </a:pPr>
            <a:r>
              <a:rPr kumimoji="1" lang="ja-JP" altLang="en-US" sz="1200" dirty="0">
                <a:solidFill>
                  <a:schemeClr val="bg1"/>
                </a:solidFill>
                <a:latin typeface="Segoe UI Symbol" panose="020B0502040204020203" pitchFamily="34" charset="0"/>
                <a:ea typeface="Yu Gothic Medium" panose="020B0400000000000000" pitchFamily="34" charset="-128"/>
              </a:rPr>
              <a:t>強い（濃い）</a:t>
            </a:r>
          </a:p>
        </p:txBody>
      </p:sp>
      <p:sp>
        <p:nvSpPr>
          <p:cNvPr id="29" name="テキスト ボックス 28"/>
          <p:cNvSpPr txBox="1"/>
          <p:nvPr/>
        </p:nvSpPr>
        <p:spPr>
          <a:xfrm>
            <a:off x="685489" y="6257885"/>
            <a:ext cx="1107996" cy="276999"/>
          </a:xfrm>
          <a:prstGeom prst="rect">
            <a:avLst/>
          </a:prstGeom>
          <a:noFill/>
        </p:spPr>
        <p:txBody>
          <a:bodyPr wrap="non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弱い（薄い）</a:t>
            </a:r>
          </a:p>
        </p:txBody>
      </p:sp>
      <p:sp>
        <p:nvSpPr>
          <p:cNvPr id="30" name="テキスト ボックス 29"/>
          <p:cNvSpPr txBox="1"/>
          <p:nvPr/>
        </p:nvSpPr>
        <p:spPr>
          <a:xfrm>
            <a:off x="192081" y="5079065"/>
            <a:ext cx="369332" cy="1015663"/>
          </a:xfrm>
          <a:prstGeom prst="rect">
            <a:avLst/>
          </a:prstGeom>
          <a:noFill/>
        </p:spPr>
        <p:txBody>
          <a:bodyPr vert="eaVert" wrap="non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おいしくない</a:t>
            </a:r>
          </a:p>
        </p:txBody>
      </p:sp>
      <p:sp>
        <p:nvSpPr>
          <p:cNvPr id="31" name="テキスト ボックス 30"/>
          <p:cNvSpPr txBox="1"/>
          <p:nvPr/>
        </p:nvSpPr>
        <p:spPr>
          <a:xfrm>
            <a:off x="192081" y="2224385"/>
            <a:ext cx="369332" cy="707886"/>
          </a:xfrm>
          <a:prstGeom prst="rect">
            <a:avLst/>
          </a:prstGeom>
          <a:noFill/>
        </p:spPr>
        <p:txBody>
          <a:bodyPr vert="eaVert" wrap="none" rtlCol="0">
            <a:spAutoFit/>
          </a:bodyPr>
          <a:lstStyle/>
          <a:p>
            <a:pPr algn="ctr">
              <a:spcAft>
                <a:spcPts val="600"/>
              </a:spcAft>
            </a:pPr>
            <a:r>
              <a:rPr kumimoji="1" lang="ja-JP" altLang="en-US" sz="1200" dirty="0">
                <a:solidFill>
                  <a:schemeClr val="bg1"/>
                </a:solidFill>
                <a:latin typeface="Segoe UI Symbol" panose="020B0502040204020203" pitchFamily="34" charset="0"/>
                <a:ea typeface="Yu Gothic Medium" panose="020B0400000000000000" pitchFamily="34" charset="-128"/>
              </a:rPr>
              <a:t>おいしい</a:t>
            </a:r>
          </a:p>
        </p:txBody>
      </p:sp>
      <p:pic>
        <p:nvPicPr>
          <p:cNvPr id="18"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5006754" y="50187"/>
            <a:ext cx="145244" cy="468000"/>
          </a:xfrm>
          <a:prstGeom prst="rect">
            <a:avLst/>
          </a:prstGeom>
          <a:noFill/>
          <a:extLst>
            <a:ext uri="{909E8E84-426E-40DD-AFC4-6F175D3DCCD1}">
              <a14:hiddenFill xmlns:a14="http://schemas.microsoft.com/office/drawing/2010/main">
                <a:solidFill>
                  <a:srgbClr val="FFFFFF"/>
                </a:solidFill>
              </a14:hiddenFill>
            </a:ext>
          </a:extLst>
        </p:spPr>
      </p:pic>
      <p:sp>
        <p:nvSpPr>
          <p:cNvPr id="17" name="テキスト ボックス 16"/>
          <p:cNvSpPr txBox="1"/>
          <p:nvPr/>
        </p:nvSpPr>
        <p:spPr>
          <a:xfrm>
            <a:off x="246857" y="663883"/>
            <a:ext cx="8650287" cy="1072977"/>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前ページのデータより、評価の高いブランドほどは各味覚要素が強く感じられている様子がうかがえた。</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各味覚要素の強弱と総合評価の高低にはどのような関係があるのだろうか？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：お～いお茶」に注目し、横軸：味覚要素の強弱、縦軸：総合評価 の同時分布を表に示した。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表の色付けや相関係数を見ると、「旨み・味の濃さ」が強いほど総合評価が高いという関係があることが分かる。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ただし、これだけの情報では必ずしも因果関係があるとは言えないため、味を濃くすれば評価が高くなるとは言えないことに注意。</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9" name="テキスト ボックス 18"/>
          <p:cNvSpPr txBox="1"/>
          <p:nvPr/>
        </p:nvSpPr>
        <p:spPr>
          <a:xfrm>
            <a:off x="4083774" y="6257885"/>
            <a:ext cx="1415773" cy="276999"/>
          </a:xfrm>
          <a:prstGeom prst="rect">
            <a:avLst/>
          </a:prstGeom>
          <a:noFill/>
        </p:spPr>
        <p:txBody>
          <a:bodyPr wrap="non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各味覚要素の強弱</a:t>
            </a:r>
          </a:p>
        </p:txBody>
      </p:sp>
      <p:sp>
        <p:nvSpPr>
          <p:cNvPr id="32" name="テキスト ボックス 31"/>
          <p:cNvSpPr txBox="1"/>
          <p:nvPr/>
        </p:nvSpPr>
        <p:spPr>
          <a:xfrm>
            <a:off x="192081" y="3741644"/>
            <a:ext cx="369332" cy="707886"/>
          </a:xfrm>
          <a:prstGeom prst="rect">
            <a:avLst/>
          </a:prstGeom>
          <a:noFill/>
        </p:spPr>
        <p:txBody>
          <a:bodyPr vert="eaVert" wrap="non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a:t>
            </a:r>
          </a:p>
        </p:txBody>
      </p:sp>
      <p:sp>
        <p:nvSpPr>
          <p:cNvPr id="2" name="正方形/長方形 1"/>
          <p:cNvSpPr/>
          <p:nvPr/>
        </p:nvSpPr>
        <p:spPr>
          <a:xfrm>
            <a:off x="685489" y="6526698"/>
            <a:ext cx="2920992" cy="230832"/>
          </a:xfrm>
          <a:prstGeom prst="rect">
            <a:avLst/>
          </a:prstGeom>
        </p:spPr>
        <p:txBody>
          <a:bodyPr wrap="none">
            <a:spAutoFit/>
          </a:bodyPr>
          <a:lstStyle/>
          <a:p>
            <a:pPr>
              <a:spcAft>
                <a:spcPts val="600"/>
              </a:spcAft>
              <a:buClr>
                <a:srgbClr val="7D268A"/>
              </a:buClr>
            </a:pPr>
            <a:r>
              <a:rPr kumimoji="1" lang="en-US" altLang="ja-JP" sz="9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900" dirty="0">
                <a:solidFill>
                  <a:schemeClr val="tx1">
                    <a:lumMod val="85000"/>
                    <a:lumOff val="15000"/>
                  </a:schemeClr>
                </a:solidFill>
                <a:latin typeface="Segoe UI Symbol" panose="020B0502040204020203" pitchFamily="34" charset="0"/>
                <a:ea typeface="Yu Gothic Medium" panose="020B0400000000000000" pitchFamily="34" charset="-128"/>
              </a:rPr>
              <a:t>各表内のスコアは、全体に占める割合</a:t>
            </a:r>
            <a:r>
              <a:rPr kumimoji="1" lang="en-US" altLang="ja-JP" sz="9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900" dirty="0">
                <a:solidFill>
                  <a:schemeClr val="tx1">
                    <a:lumMod val="85000"/>
                    <a:lumOff val="15000"/>
                  </a:schemeClr>
                </a:solidFill>
                <a:latin typeface="Segoe UI Symbol" panose="020B0502040204020203" pitchFamily="34" charset="0"/>
                <a:ea typeface="Yu Gothic Medium" panose="020B0400000000000000" pitchFamily="34" charset="-128"/>
              </a:rPr>
              <a:t>である。</a:t>
            </a:r>
            <a:endParaRPr kumimoji="1" lang="en-US" altLang="ja-JP" sz="4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13682854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味覚イメージ</a:t>
            </a:r>
          </a:p>
        </p:txBody>
      </p:sp>
      <p:pic>
        <p:nvPicPr>
          <p:cNvPr id="2" name="図 1"/>
          <p:cNvPicPr/>
          <p:nvPr/>
        </p:nvPicPr>
        <p:blipFill>
          <a:blip r:embed="rId2"/>
          <a:stretch>
            <a:fillRect/>
          </a:stretch>
        </p:blipFill>
        <p:spPr>
          <a:xfrm>
            <a:off x="177800" y="2888493"/>
            <a:ext cx="8788400" cy="3533775"/>
          </a:xfrm>
          <a:prstGeom prst="rect">
            <a:avLst/>
          </a:prstGeom>
        </p:spPr>
      </p:pic>
      <p:sp>
        <p:nvSpPr>
          <p:cNvPr id="5" name="テキスト ボックス 4"/>
          <p:cNvSpPr txBox="1"/>
          <p:nvPr/>
        </p:nvSpPr>
        <p:spPr>
          <a:xfrm>
            <a:off x="246857" y="663883"/>
            <a:ext cx="8650287" cy="1888585"/>
          </a:xfrm>
          <a:prstGeom prst="rect">
            <a:avLst/>
          </a:prstGeom>
          <a:noFill/>
        </p:spPr>
        <p:txBody>
          <a:bodyPr wrap="square" lIns="72000" tIns="36000" rIns="36000" bIns="36000" rtlCol="0">
            <a:spAutoFit/>
          </a:bodyPr>
          <a:lstStyle/>
          <a:p>
            <a:pPr marL="182563" indent="-182563">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生活者は各緑茶を飲んでどのようなことを感じているのだろうか？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各味覚イメージに対して「とてもよくあてはまる」～「全くあてはまらない」の</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段階で聴取した。</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段階で聴取しているので、味覚要素の評価と同様に、</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点以上だと「あてはまる」と感じられている。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相対的に高評価だった「</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：生茶」に注目してみると、「</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/R</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：伊右衛門」と比べて、</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「本格的な味がする」「急須で淹れたお茶の味がする」のスコアが高いことが分かる。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ペットボトル入りの緑茶でも手淹れしたお茶に近い味わいを感じると、評価が高いようである。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：お～いお茶」は相対的に総合評価は低いが、「雑味がない</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ゴクゴク飲める</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口の中がスッキリする」は最も高い。</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「味覚要素の強弱</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(P.13)</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」で確認したように、各味覚要素が強すぎないからこそ上記のように感じられており、</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それが「</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：お～いお茶」の価値となっているとも解釈することができる。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25389782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味覚イメージと総合評価の関係</a:t>
            </a:r>
          </a:p>
        </p:txBody>
      </p:sp>
      <p:sp>
        <p:nvSpPr>
          <p:cNvPr id="11" name="ホームベース 10"/>
          <p:cNvSpPr/>
          <p:nvPr/>
        </p:nvSpPr>
        <p:spPr>
          <a:xfrm rot="16200000">
            <a:off x="-1633597" y="3381678"/>
            <a:ext cx="4389757" cy="242316"/>
          </a:xfrm>
          <a:prstGeom prst="homePlate">
            <a:avLst/>
          </a:prstGeom>
          <a:gradFill>
            <a:gsLst>
              <a:gs pos="0">
                <a:srgbClr val="FBF6FC"/>
              </a:gs>
              <a:gs pos="50000">
                <a:srgbClr val="D893E1"/>
              </a:gs>
              <a:gs pos="100000">
                <a:srgbClr val="7D26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2" name="ホームベース 11"/>
          <p:cNvSpPr/>
          <p:nvPr/>
        </p:nvSpPr>
        <p:spPr>
          <a:xfrm>
            <a:off x="1026156" y="6030421"/>
            <a:ext cx="4398010" cy="242316"/>
          </a:xfrm>
          <a:prstGeom prst="homePlate">
            <a:avLst/>
          </a:prstGeom>
          <a:gradFill>
            <a:gsLst>
              <a:gs pos="0">
                <a:srgbClr val="FBF6FC"/>
              </a:gs>
              <a:gs pos="50000">
                <a:srgbClr val="D893E1"/>
              </a:gs>
              <a:gs pos="100000">
                <a:srgbClr val="7D268A"/>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cxnSp>
        <p:nvCxnSpPr>
          <p:cNvPr id="14" name="直線コネクタ 13"/>
          <p:cNvCxnSpPr/>
          <p:nvPr/>
        </p:nvCxnSpPr>
        <p:spPr>
          <a:xfrm>
            <a:off x="1007494" y="3709528"/>
            <a:ext cx="4398010" cy="0"/>
          </a:xfrm>
          <a:prstGeom prst="line">
            <a:avLst/>
          </a:prstGeom>
          <a:ln w="9525">
            <a:solidFill>
              <a:srgbClr val="338A26"/>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3221739" y="1307957"/>
            <a:ext cx="0" cy="4389759"/>
          </a:xfrm>
          <a:prstGeom prst="line">
            <a:avLst/>
          </a:prstGeom>
          <a:ln w="9525">
            <a:solidFill>
              <a:srgbClr val="338A26"/>
            </a:solidFill>
            <a:prstDash val="dash"/>
          </a:ln>
        </p:spPr>
        <p:style>
          <a:lnRef idx="1">
            <a:schemeClr val="accent1"/>
          </a:lnRef>
          <a:fillRef idx="0">
            <a:schemeClr val="accent1"/>
          </a:fillRef>
          <a:effectRef idx="0">
            <a:schemeClr val="accent1"/>
          </a:effectRef>
          <a:fontRef idx="minor">
            <a:schemeClr val="tx1"/>
          </a:fontRef>
        </p:style>
      </p:cxnSp>
      <p:pic>
        <p:nvPicPr>
          <p:cNvPr id="3" name="図 2"/>
          <p:cNvPicPr/>
          <p:nvPr/>
        </p:nvPicPr>
        <p:blipFill>
          <a:blip r:embed="rId2"/>
          <a:stretch>
            <a:fillRect/>
          </a:stretch>
        </p:blipFill>
        <p:spPr>
          <a:xfrm>
            <a:off x="438189" y="1034083"/>
            <a:ext cx="5291138" cy="5039678"/>
          </a:xfrm>
          <a:prstGeom prst="rect">
            <a:avLst/>
          </a:prstGeom>
        </p:spPr>
      </p:pic>
      <p:sp>
        <p:nvSpPr>
          <p:cNvPr id="20" name="テキスト ボックス 1"/>
          <p:cNvSpPr txBox="1"/>
          <p:nvPr/>
        </p:nvSpPr>
        <p:spPr>
          <a:xfrm>
            <a:off x="3221739" y="5485234"/>
            <a:ext cx="659423" cy="212481"/>
          </a:xfrm>
          <a:prstGeom prst="rect">
            <a:avLst/>
          </a:prstGeom>
        </p:spPr>
        <p:txBody>
          <a:bodyPr wrap="none" lIns="36000" tIns="36000" rIns="36000" bIns="3600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ja-JP" altLang="en-US" sz="1000" b="1" dirty="0">
                <a:solidFill>
                  <a:srgbClr val="338A26"/>
                </a:solidFill>
                <a:latin typeface="游ゴシック" panose="020B0400000000000000" pitchFamily="50" charset="-128"/>
                <a:ea typeface="游ゴシック" panose="020B0400000000000000" pitchFamily="50" charset="-128"/>
              </a:rPr>
              <a:t>平均 </a:t>
            </a:r>
            <a:r>
              <a:rPr lang="en-US" altLang="ja-JP" sz="1000" b="1" dirty="0">
                <a:solidFill>
                  <a:srgbClr val="338A26"/>
                </a:solidFill>
                <a:latin typeface="Segoe UI Symbol" panose="020B0502040204020203" pitchFamily="34" charset="0"/>
                <a:ea typeface="Segoe UI Symbol" panose="020B0502040204020203" pitchFamily="34" charset="0"/>
              </a:rPr>
              <a:t>0.65</a:t>
            </a:r>
            <a:endParaRPr lang="ja-JP" altLang="en-US" sz="1000" b="1" dirty="0">
              <a:solidFill>
                <a:srgbClr val="338A26"/>
              </a:solidFill>
              <a:latin typeface="Segoe UI Symbol" panose="020B0502040204020203" pitchFamily="34" charset="0"/>
              <a:ea typeface="游ゴシック" panose="020B0400000000000000" pitchFamily="50" charset="-128"/>
            </a:endParaRPr>
          </a:p>
        </p:txBody>
      </p:sp>
      <p:sp>
        <p:nvSpPr>
          <p:cNvPr id="21" name="テキスト ボックス 1"/>
          <p:cNvSpPr txBox="1"/>
          <p:nvPr/>
        </p:nvSpPr>
        <p:spPr>
          <a:xfrm>
            <a:off x="1007494" y="3497047"/>
            <a:ext cx="602029" cy="212481"/>
          </a:xfrm>
          <a:prstGeom prst="rect">
            <a:avLst/>
          </a:prstGeom>
        </p:spPr>
        <p:txBody>
          <a:bodyPr wrap="none" lIns="36000" tIns="36000" rIns="36000" bIns="36000" rtlCol="0" anchor="ct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ja-JP" altLang="en-US" sz="1000" b="1" dirty="0">
                <a:solidFill>
                  <a:srgbClr val="338A26"/>
                </a:solidFill>
                <a:latin typeface="游ゴシック" panose="020B0400000000000000" pitchFamily="50" charset="-128"/>
                <a:ea typeface="游ゴシック" panose="020B0400000000000000" pitchFamily="50" charset="-128"/>
              </a:rPr>
              <a:t>平均</a:t>
            </a:r>
            <a:r>
              <a:rPr lang="en-US" altLang="ja-JP" sz="1000" b="1" dirty="0">
                <a:solidFill>
                  <a:srgbClr val="338A26"/>
                </a:solidFill>
                <a:latin typeface="Segoe UI Symbol" panose="020B0502040204020203" pitchFamily="34" charset="0"/>
                <a:ea typeface="Segoe UI Symbol" panose="020B0502040204020203" pitchFamily="34" charset="0"/>
              </a:rPr>
              <a:t> 4.8</a:t>
            </a:r>
            <a:endParaRPr lang="ja-JP" altLang="en-US" sz="1000" b="1" dirty="0">
              <a:solidFill>
                <a:srgbClr val="338A26"/>
              </a:solidFill>
              <a:latin typeface="Segoe UI Symbol" panose="020B0502040204020203" pitchFamily="34" charset="0"/>
              <a:ea typeface="游ゴシック" panose="020B0400000000000000" pitchFamily="50" charset="-128"/>
            </a:endParaRPr>
          </a:p>
        </p:txBody>
      </p:sp>
      <p:sp>
        <p:nvSpPr>
          <p:cNvPr id="13" name="テキスト ボックス 12"/>
          <p:cNvSpPr txBox="1"/>
          <p:nvPr/>
        </p:nvSpPr>
        <p:spPr>
          <a:xfrm>
            <a:off x="376615" y="1442011"/>
            <a:ext cx="369332" cy="1477328"/>
          </a:xfrm>
          <a:prstGeom prst="rect">
            <a:avLst/>
          </a:prstGeom>
          <a:noFill/>
        </p:spPr>
        <p:txBody>
          <a:bodyPr vert="eaVert" wrap="none" rtlCol="0">
            <a:spAutoFit/>
          </a:bodyPr>
          <a:lstStyle/>
          <a:p>
            <a:pPr algn="ctr">
              <a:spcAft>
                <a:spcPts val="600"/>
              </a:spcAft>
            </a:pPr>
            <a:r>
              <a:rPr kumimoji="1" lang="ja-JP" altLang="en-US" sz="1200" dirty="0">
                <a:solidFill>
                  <a:schemeClr val="bg1"/>
                </a:solidFill>
                <a:latin typeface="Segoe UI Symbol" panose="020B0502040204020203" pitchFamily="34" charset="0"/>
                <a:ea typeface="Yu Gothic Medium" panose="020B0400000000000000" pitchFamily="34" charset="-128"/>
              </a:rPr>
              <a:t>味覚イメージの得点</a:t>
            </a:r>
          </a:p>
        </p:txBody>
      </p:sp>
      <p:sp>
        <p:nvSpPr>
          <p:cNvPr id="15" name="テキスト ボックス 14"/>
          <p:cNvSpPr txBox="1"/>
          <p:nvPr/>
        </p:nvSpPr>
        <p:spPr>
          <a:xfrm>
            <a:off x="4957448" y="6025579"/>
            <a:ext cx="324558" cy="252000"/>
          </a:xfrm>
          <a:prstGeom prst="rect">
            <a:avLst/>
          </a:prstGeom>
          <a:noFill/>
        </p:spPr>
        <p:txBody>
          <a:bodyPr wrap="square" rtlCol="0">
            <a:spAutoFit/>
          </a:bodyPr>
          <a:lstStyle/>
          <a:p>
            <a:pPr algn="ctr">
              <a:spcAft>
                <a:spcPts val="600"/>
              </a:spcAft>
            </a:pPr>
            <a:r>
              <a:rPr kumimoji="1" lang="ja-JP" altLang="en-US" sz="1200" dirty="0">
                <a:solidFill>
                  <a:schemeClr val="bg1"/>
                </a:solidFill>
                <a:latin typeface="Segoe UI Symbol" panose="020B0502040204020203" pitchFamily="34" charset="0"/>
                <a:ea typeface="Yu Gothic Medium" panose="020B0400000000000000" pitchFamily="34" charset="-128"/>
              </a:rPr>
              <a:t>強</a:t>
            </a:r>
          </a:p>
        </p:txBody>
      </p:sp>
      <p:sp>
        <p:nvSpPr>
          <p:cNvPr id="16" name="テキスト ボックス 15"/>
          <p:cNvSpPr txBox="1"/>
          <p:nvPr/>
        </p:nvSpPr>
        <p:spPr>
          <a:xfrm>
            <a:off x="2304240" y="6025579"/>
            <a:ext cx="1804518" cy="252000"/>
          </a:xfrm>
          <a:prstGeom prst="rect">
            <a:avLst/>
          </a:prstGeom>
          <a:noFill/>
        </p:spPr>
        <p:txBody>
          <a:bodyPr wrap="squar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総合評価との関係性</a:t>
            </a:r>
          </a:p>
        </p:txBody>
      </p:sp>
      <p:sp>
        <p:nvSpPr>
          <p:cNvPr id="18" name="テキスト ボックス 17"/>
          <p:cNvSpPr txBox="1"/>
          <p:nvPr/>
        </p:nvSpPr>
        <p:spPr>
          <a:xfrm>
            <a:off x="1007494" y="6025579"/>
            <a:ext cx="324000" cy="252000"/>
          </a:xfrm>
          <a:prstGeom prst="rect">
            <a:avLst/>
          </a:prstGeom>
          <a:noFill/>
        </p:spPr>
        <p:txBody>
          <a:bodyPr wrap="square" rtlCol="0">
            <a:spAutoFit/>
          </a:bodyPr>
          <a:lstStyle/>
          <a:p>
            <a:pPr algn="ctr">
              <a:spcAft>
                <a:spcPts val="600"/>
              </a:spcAft>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弱</a:t>
            </a:r>
          </a:p>
        </p:txBody>
      </p:sp>
      <p:pic>
        <p:nvPicPr>
          <p:cNvPr id="22"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4679094" y="50187"/>
            <a:ext cx="145244" cy="468000"/>
          </a:xfrm>
          <a:prstGeom prst="rect">
            <a:avLst/>
          </a:prstGeom>
          <a:noFill/>
          <a:extLst>
            <a:ext uri="{909E8E84-426E-40DD-AFC4-6F175D3DCCD1}">
              <a14:hiddenFill xmlns:a14="http://schemas.microsoft.com/office/drawing/2010/main">
                <a:solidFill>
                  <a:srgbClr val="FFFFFF"/>
                </a:solidFill>
              </a14:hiddenFill>
            </a:ext>
          </a:extLst>
        </p:spPr>
      </p:pic>
      <p:sp>
        <p:nvSpPr>
          <p:cNvPr id="19" name="テキスト ボックス 18"/>
          <p:cNvSpPr txBox="1"/>
          <p:nvPr/>
        </p:nvSpPr>
        <p:spPr>
          <a:xfrm>
            <a:off x="5579706" y="990468"/>
            <a:ext cx="3308107" cy="4920184"/>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どのような味覚イメージがそのブランドの強みであり、どのような味覚イメージが</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弱みなのだろうか？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：お～いお茶」に着目し、</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各味覚イメージと総合評価との相関係数を横軸に、各味覚イメージの得点を縦軸に</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取り、散布図を描いた。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散布図の右上は、総合評価との関係が強く、味覚イメージの得点も高いため、</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それらの項目は「お～いお茶」の強みで</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あると考えられる。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具体的には「毎日飲んでも飽きなそう」「飲むと気持ちがリフレッシュする」などである。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一方で、散布図の右下は、総合評価との</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関係は強いが、味覚イメージの得点が低いため、それらの項目が弱みとなっていると考えられる。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具体的には「本格的な味がする」「茶葉</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本来の旨みを感じる」などである。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ただし、横軸の「総合評価との関係性」は相関関係であり、因果関係ではないため、</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散布図の右下に位置している味覚イメージを改善しても、必ずしも総合評価が高く</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なるとは言えない点に注意する必要がある。</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3667013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3. </a:t>
            </a:r>
            <a:r>
              <a:rPr kumimoji="1" lang="ja-JP" altLang="en-US" dirty="0"/>
              <a:t>相対評価</a:t>
            </a:r>
          </a:p>
        </p:txBody>
      </p:sp>
    </p:spTree>
    <p:extLst>
      <p:ext uri="{BB962C8B-B14F-4D97-AF65-F5344CB8AC3E}">
        <p14:creationId xmlns:p14="http://schemas.microsoft.com/office/powerpoint/2010/main" val="1605280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相対評価（ブランド非提示）</a:t>
            </a:r>
          </a:p>
        </p:txBody>
      </p:sp>
      <p:pic>
        <p:nvPicPr>
          <p:cNvPr id="5" name="図 4"/>
          <p:cNvPicPr/>
          <p:nvPr/>
        </p:nvPicPr>
        <p:blipFill>
          <a:blip r:embed="rId2"/>
          <a:stretch>
            <a:fillRect/>
          </a:stretch>
        </p:blipFill>
        <p:spPr>
          <a:xfrm>
            <a:off x="304800" y="2684463"/>
            <a:ext cx="8534400" cy="3867150"/>
          </a:xfrm>
          <a:prstGeom prst="rect">
            <a:avLst/>
          </a:prstGeom>
        </p:spPr>
      </p:pic>
      <p:sp>
        <p:nvSpPr>
          <p:cNvPr id="10" name="テキスト ボックス 9"/>
          <p:cNvSpPr txBox="1"/>
          <p:nvPr/>
        </p:nvSpPr>
        <p:spPr>
          <a:xfrm>
            <a:off x="246857" y="663883"/>
            <a:ext cx="8650287" cy="219636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実際に商品を購入するときは複数のブランドの中から相対的に買いたいものを選ぶ。</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そこで、</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種類の緑茶の買いたい気持ちを合計</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100%</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となるように回答してもらい、相対評価を得た。</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聴取方法の詳細は</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Q21</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の質問文などを参照</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全体で見ると「</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：生茶」の購入意向が高く、「</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/R</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：伊右衛門」の購入意向が低く、</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絶対評価と同様の傾向である。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性年代別で見ると、例えば女性</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20</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代は「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：生茶」の購入意向が同程度であることなどが読み取れる。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最も好きなブランド別で見ても、該当ブランドの購入意向が最も高いわけではないことが分かる。</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（丸で囲んだスコアを参照）</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つまり、緑茶の味の好みとブランドの好みは必ずしも一致しないため、味だけでなくブランドイメージやパッケージなどが購入に影響を与えていると考えられる。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試飲した緑茶がどのブランドの商品であるかについて、回答者は分からない状態で評価している点に留意。</a:t>
            </a:r>
            <a:b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パッケージの視認性やブランドイメージについて、</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Q24</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Q28</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で聴取している。</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3" name="円/楕円 2"/>
          <p:cNvSpPr/>
          <p:nvPr/>
        </p:nvSpPr>
        <p:spPr>
          <a:xfrm>
            <a:off x="3179565" y="5446324"/>
            <a:ext cx="457200" cy="226688"/>
          </a:xfrm>
          <a:prstGeom prst="ellipse">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1" name="円/楕円 10"/>
          <p:cNvSpPr/>
          <p:nvPr/>
        </p:nvSpPr>
        <p:spPr>
          <a:xfrm>
            <a:off x="5962377" y="5934627"/>
            <a:ext cx="457200" cy="226688"/>
          </a:xfrm>
          <a:prstGeom prst="ellipse">
            <a:avLst/>
          </a:prstGeom>
          <a:noFill/>
          <a:ln w="19050">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Tree>
    <p:extLst>
      <p:ext uri="{BB962C8B-B14F-4D97-AF65-F5344CB8AC3E}">
        <p14:creationId xmlns:p14="http://schemas.microsoft.com/office/powerpoint/2010/main" val="21822941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目次</a:t>
            </a:r>
          </a:p>
        </p:txBody>
      </p:sp>
      <p:sp>
        <p:nvSpPr>
          <p:cNvPr id="5" name="コンテンツ プレースホルダー 1"/>
          <p:cNvSpPr txBox="1">
            <a:spLocks/>
          </p:cNvSpPr>
          <p:nvPr/>
        </p:nvSpPr>
        <p:spPr>
          <a:xfrm>
            <a:off x="941742" y="986925"/>
            <a:ext cx="7260516" cy="3445749"/>
          </a:xfrm>
          <a:prstGeom prst="rect">
            <a:avLst/>
          </a:prstGeom>
        </p:spPr>
        <p:txBody>
          <a:bodyPr rIns="0">
            <a:normAutofit/>
          </a:bodyPr>
          <a:lstStyle>
            <a:lvl1pPr marL="360363" indent="-360363" algn="l" defTabSz="914400" rtl="0" eaLnBrk="1" latinLnBrk="0" hangingPunct="1">
              <a:lnSpc>
                <a:spcPct val="90000"/>
              </a:lnSpc>
              <a:spcBef>
                <a:spcPts val="1000"/>
              </a:spcBef>
              <a:buClr>
                <a:srgbClr val="7D268A"/>
              </a:buClr>
              <a:buFont typeface="Wingdings" pitchFamily="2" charset="2"/>
              <a:buChar char="n"/>
              <a:tabLst/>
              <a:defRPr kumimoji="1" sz="2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1pPr>
            <a:lvl2pPr marL="801688" indent="-344488" algn="l" defTabSz="914400" rtl="0" eaLnBrk="1" latinLnBrk="0" hangingPunct="1">
              <a:lnSpc>
                <a:spcPct val="90000"/>
              </a:lnSpc>
              <a:spcBef>
                <a:spcPts val="500"/>
              </a:spcBef>
              <a:buClr>
                <a:srgbClr val="7D268A"/>
              </a:buClr>
              <a:buFont typeface="Wingdings" pitchFamily="2" charset="2"/>
              <a:buChar char="n"/>
              <a:tabLst/>
              <a:defRPr kumimoji="1" sz="24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2pPr>
            <a:lvl3pPr marL="1247775" indent="-333375" algn="l" defTabSz="914400" rtl="0" eaLnBrk="1" latinLnBrk="0" hangingPunct="1">
              <a:lnSpc>
                <a:spcPct val="90000"/>
              </a:lnSpc>
              <a:spcBef>
                <a:spcPts val="500"/>
              </a:spcBef>
              <a:buClr>
                <a:srgbClr val="7D268A"/>
              </a:buClr>
              <a:buFont typeface="Wingdings" pitchFamily="2" charset="2"/>
              <a:buChar char="n"/>
              <a:tabLst/>
              <a:defRPr kumimoji="1" sz="20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3pPr>
            <a:lvl4pPr marL="1695450" indent="-323850" algn="l" defTabSz="914400" rtl="0" eaLnBrk="1" latinLnBrk="0" hangingPunct="1">
              <a:lnSpc>
                <a:spcPct val="90000"/>
              </a:lnSpc>
              <a:spcBef>
                <a:spcPts val="500"/>
              </a:spcBef>
              <a:buClr>
                <a:srgbClr val="7D268A"/>
              </a:buClr>
              <a:buFont typeface="Wingdings" pitchFamily="2" charset="2"/>
              <a:buChar char="n"/>
              <a:tabLst/>
              <a:defRPr kumimoji="1" sz="1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4pPr>
            <a:lvl5pPr marL="2178050" indent="-349250" algn="l" defTabSz="914400" rtl="0" eaLnBrk="1" latinLnBrk="0" hangingPunct="1">
              <a:lnSpc>
                <a:spcPct val="90000"/>
              </a:lnSpc>
              <a:spcBef>
                <a:spcPts val="500"/>
              </a:spcBef>
              <a:buClr>
                <a:srgbClr val="7D268A"/>
              </a:buClr>
              <a:buFont typeface="Wingdings" pitchFamily="2" charset="2"/>
              <a:buChar char="n"/>
              <a:tabLst/>
              <a:defRPr kumimoji="1" sz="1800" b="0" i="0" kern="1200">
                <a:solidFill>
                  <a:schemeClr val="tx1">
                    <a:lumMod val="85000"/>
                    <a:lumOff val="15000"/>
                  </a:schemeClr>
                </a:solidFill>
                <a:latin typeface="Segoe UI Symbol" panose="020B0502040204020203" pitchFamily="34" charset="0"/>
                <a:ea typeface="Yu Gothic Medium" panose="020B0400000000000000" pitchFamily="34" charset="-128"/>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342900" indent="-342900">
              <a:lnSpc>
                <a:spcPct val="200000"/>
              </a:lnSpc>
              <a:spcBef>
                <a:spcPts val="0"/>
              </a:spcBef>
              <a:spcAft>
                <a:spcPts val="1200"/>
              </a:spcAft>
              <a:buFont typeface="+mj-lt"/>
              <a:buAutoNum type="arabicPeriod"/>
            </a:pPr>
            <a:r>
              <a:rPr lang="ja-JP" altLang="en-US" sz="1800" dirty="0">
                <a:ea typeface="游ゴシック Medium" panose="020B0500000000000000" pitchFamily="50" charset="-128"/>
              </a:rPr>
              <a:t>調査概要</a:t>
            </a:r>
            <a:r>
              <a:rPr lang="en-US" altLang="ja-JP" sz="1800" dirty="0">
                <a:ea typeface="游ゴシック Medium" panose="020B0500000000000000" pitchFamily="50" charset="-128"/>
              </a:rPr>
              <a:t>						2</a:t>
            </a:r>
            <a:endParaRPr lang="en-US" altLang="ja-JP" sz="1800" dirty="0">
              <a:ea typeface="Segoe UI Symbol" panose="020B0502040204020203" pitchFamily="34" charset="0"/>
            </a:endParaRPr>
          </a:p>
          <a:p>
            <a:pPr marL="342900" indent="-342900">
              <a:lnSpc>
                <a:spcPct val="200000"/>
              </a:lnSpc>
              <a:spcBef>
                <a:spcPts val="0"/>
              </a:spcBef>
              <a:spcAft>
                <a:spcPts val="1200"/>
              </a:spcAft>
              <a:buFont typeface="+mj-lt"/>
              <a:buAutoNum type="arabicPeriod"/>
            </a:pPr>
            <a:r>
              <a:rPr lang="ja-JP" altLang="en-US" sz="1800" dirty="0">
                <a:ea typeface="游ゴシック Medium" panose="020B0500000000000000" pitchFamily="50" charset="-128"/>
              </a:rPr>
              <a:t>味覚評価（ブランド非提示）</a:t>
            </a:r>
            <a:r>
              <a:rPr lang="en-US" altLang="ja-JP" sz="1800" dirty="0">
                <a:ea typeface="游ゴシック Medium" panose="020B0500000000000000" pitchFamily="50" charset="-128"/>
              </a:rPr>
              <a:t>				10</a:t>
            </a:r>
            <a:endParaRPr lang="en-US" altLang="ja-JP" sz="1800" dirty="0">
              <a:ea typeface="Segoe UI Symbol" panose="020B0502040204020203" pitchFamily="34" charset="0"/>
            </a:endParaRPr>
          </a:p>
          <a:p>
            <a:pPr marL="342900" indent="-342900">
              <a:lnSpc>
                <a:spcPct val="200000"/>
              </a:lnSpc>
              <a:spcBef>
                <a:spcPts val="0"/>
              </a:spcBef>
              <a:spcAft>
                <a:spcPts val="1200"/>
              </a:spcAft>
              <a:buFont typeface="+mj-lt"/>
              <a:buAutoNum type="arabicPeriod"/>
            </a:pPr>
            <a:r>
              <a:rPr lang="ja-JP" altLang="en-US" sz="1800" dirty="0">
                <a:ea typeface="游ゴシック Medium" panose="020B0500000000000000" pitchFamily="50" charset="-128"/>
              </a:rPr>
              <a:t>相対評価</a:t>
            </a:r>
            <a:r>
              <a:rPr lang="en-US" altLang="ja-JP" sz="1800" dirty="0">
                <a:ea typeface="游ゴシック Medium" panose="020B0500000000000000" pitchFamily="50" charset="-128"/>
              </a:rPr>
              <a:t>						17</a:t>
            </a:r>
            <a:endParaRPr lang="en-US" altLang="ja-JP" sz="1800" dirty="0">
              <a:ea typeface="Segoe UI Symbol" panose="020B0502040204020203" pitchFamily="34" charset="0"/>
            </a:endParaRPr>
          </a:p>
          <a:p>
            <a:pPr marL="342900" indent="-342900">
              <a:lnSpc>
                <a:spcPct val="200000"/>
              </a:lnSpc>
              <a:spcBef>
                <a:spcPts val="0"/>
              </a:spcBef>
              <a:spcAft>
                <a:spcPts val="1200"/>
              </a:spcAft>
              <a:buFont typeface="+mj-lt"/>
              <a:buAutoNum type="arabicPeriod"/>
            </a:pPr>
            <a:r>
              <a:rPr lang="ja-JP" altLang="en-US" sz="1800" dirty="0">
                <a:ea typeface="游ゴシック Medium" panose="020B0500000000000000" pitchFamily="50" charset="-128"/>
              </a:rPr>
              <a:t>絶対評価（ブランド提示有無の比較）</a:t>
            </a:r>
            <a:r>
              <a:rPr lang="en-US" altLang="ja-JP" sz="1800" dirty="0">
                <a:ea typeface="游ゴシック Medium" panose="020B0500000000000000" pitchFamily="50" charset="-128"/>
              </a:rPr>
              <a:t>			21</a:t>
            </a:r>
            <a:endParaRPr lang="en-US" altLang="ja-JP" sz="1800" dirty="0">
              <a:ea typeface="Segoe UI Symbol" panose="020B0502040204020203" pitchFamily="34" charset="0"/>
            </a:endParaRPr>
          </a:p>
        </p:txBody>
      </p:sp>
    </p:spTree>
    <p:extLst>
      <p:ext uri="{BB962C8B-B14F-4D97-AF65-F5344CB8AC3E}">
        <p14:creationId xmlns:p14="http://schemas.microsoft.com/office/powerpoint/2010/main" val="3939418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相対評価の理由</a:t>
            </a:r>
          </a:p>
        </p:txBody>
      </p:sp>
      <p:sp>
        <p:nvSpPr>
          <p:cNvPr id="5" name="角丸四角形 4"/>
          <p:cNvSpPr/>
          <p:nvPr/>
        </p:nvSpPr>
        <p:spPr>
          <a:xfrm>
            <a:off x="242354" y="1717323"/>
            <a:ext cx="4216934" cy="2255837"/>
          </a:xfrm>
          <a:prstGeom prst="roundRect">
            <a:avLst>
              <a:gd name="adj" fmla="val 7483"/>
            </a:avLst>
          </a:prstGeom>
          <a:solidFill>
            <a:srgbClr val="338A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dirty="0">
              <a:solidFill>
                <a:schemeClr val="bg1"/>
              </a:solidFill>
              <a:latin typeface="Yu Gothic Medium" panose="020B0400000000000000" pitchFamily="34" charset="-128"/>
              <a:ea typeface="Yu Gothic Medium" panose="020B0400000000000000" pitchFamily="34" charset="-128"/>
            </a:endParaRPr>
          </a:p>
        </p:txBody>
      </p:sp>
      <p:sp>
        <p:nvSpPr>
          <p:cNvPr id="6" name="角丸四角形 5"/>
          <p:cNvSpPr/>
          <p:nvPr/>
        </p:nvSpPr>
        <p:spPr>
          <a:xfrm>
            <a:off x="4684713" y="1717322"/>
            <a:ext cx="4208462" cy="2255838"/>
          </a:xfrm>
          <a:prstGeom prst="roundRect">
            <a:avLst>
              <a:gd name="adj" fmla="val 7483"/>
            </a:avLst>
          </a:prstGeom>
          <a:solidFill>
            <a:srgbClr val="67BD5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7" name="角丸四角形 6"/>
          <p:cNvSpPr/>
          <p:nvPr/>
        </p:nvSpPr>
        <p:spPr>
          <a:xfrm>
            <a:off x="242354" y="4237038"/>
            <a:ext cx="4216934" cy="2234150"/>
          </a:xfrm>
          <a:prstGeom prst="roundRect">
            <a:avLst>
              <a:gd name="adj" fmla="val 7483"/>
            </a:avLst>
          </a:prstGeom>
          <a:solidFill>
            <a:srgbClr val="ADF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8" name="角丸四角形 7"/>
          <p:cNvSpPr/>
          <p:nvPr/>
        </p:nvSpPr>
        <p:spPr>
          <a:xfrm>
            <a:off x="4684713" y="4237038"/>
            <a:ext cx="4208462" cy="2234150"/>
          </a:xfrm>
          <a:prstGeom prst="roundRect">
            <a:avLst>
              <a:gd name="adj" fmla="val 7483"/>
            </a:avLst>
          </a:prstGeom>
          <a:solidFill>
            <a:srgbClr val="CDF0C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pic>
        <p:nvPicPr>
          <p:cNvPr id="9"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580225" y="50187"/>
            <a:ext cx="145244" cy="46800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243823" y="1782805"/>
            <a:ext cx="3191899" cy="276999"/>
          </a:xfrm>
          <a:prstGeom prst="rect">
            <a:avLst/>
          </a:prstGeom>
          <a:noFill/>
        </p:spPr>
        <p:txBody>
          <a:bodyPr wrap="none" rtlCol="0">
            <a:spAutoFit/>
          </a:bodyPr>
          <a:lstStyle/>
          <a:p>
            <a:pPr algn="l">
              <a:spcAft>
                <a:spcPts val="600"/>
              </a:spcAft>
            </a:pPr>
            <a:r>
              <a:rPr kumimoji="1" lang="ja-JP" altLang="en-US" sz="1200" b="1" dirty="0">
                <a:solidFill>
                  <a:schemeClr val="bg1"/>
                </a:solidFill>
                <a:latin typeface="+mn-ea"/>
              </a:rPr>
              <a:t>「お～いお茶　緑茶」が</a:t>
            </a:r>
            <a:r>
              <a:rPr kumimoji="1" lang="en-US" altLang="ja-JP" sz="1200" b="1" dirty="0">
                <a:solidFill>
                  <a:schemeClr val="bg1"/>
                </a:solidFill>
                <a:latin typeface="+mn-ea"/>
              </a:rPr>
              <a:t>1</a:t>
            </a:r>
            <a:r>
              <a:rPr kumimoji="1" lang="ja-JP" altLang="en-US" sz="1200" b="1" dirty="0">
                <a:solidFill>
                  <a:schemeClr val="bg1"/>
                </a:solidFill>
                <a:latin typeface="+mn-ea"/>
              </a:rPr>
              <a:t>位の人のコメント</a:t>
            </a:r>
          </a:p>
        </p:txBody>
      </p:sp>
      <p:sp>
        <p:nvSpPr>
          <p:cNvPr id="10" name="テキスト ボックス 9"/>
          <p:cNvSpPr txBox="1"/>
          <p:nvPr/>
        </p:nvSpPr>
        <p:spPr>
          <a:xfrm>
            <a:off x="4684713" y="1782805"/>
            <a:ext cx="3191899" cy="276999"/>
          </a:xfrm>
          <a:prstGeom prst="rect">
            <a:avLst/>
          </a:prstGeom>
          <a:noFill/>
        </p:spPr>
        <p:txBody>
          <a:bodyPr wrap="none" rtlCol="0">
            <a:spAutoFit/>
          </a:bodyPr>
          <a:lstStyle/>
          <a:p>
            <a:pPr algn="l">
              <a:spcAft>
                <a:spcPts val="600"/>
              </a:spcAft>
            </a:pPr>
            <a:r>
              <a:rPr kumimoji="1" lang="ja-JP" altLang="en-US" sz="1200" b="1" dirty="0">
                <a:solidFill>
                  <a:schemeClr val="bg1"/>
                </a:solidFill>
                <a:latin typeface="+mn-ea"/>
              </a:rPr>
              <a:t>「お～いお茶　緑茶」が</a:t>
            </a:r>
            <a:r>
              <a:rPr kumimoji="1" lang="en-US" altLang="ja-JP" sz="1200" b="1" dirty="0">
                <a:solidFill>
                  <a:schemeClr val="bg1"/>
                </a:solidFill>
                <a:latin typeface="+mn-ea"/>
              </a:rPr>
              <a:t>2</a:t>
            </a:r>
            <a:r>
              <a:rPr kumimoji="1" lang="ja-JP" altLang="en-US" sz="1200" b="1" dirty="0">
                <a:solidFill>
                  <a:schemeClr val="bg1"/>
                </a:solidFill>
                <a:latin typeface="+mn-ea"/>
              </a:rPr>
              <a:t>位の人のコメント</a:t>
            </a:r>
          </a:p>
        </p:txBody>
      </p:sp>
      <p:sp>
        <p:nvSpPr>
          <p:cNvPr id="11" name="テキスト ボックス 10"/>
          <p:cNvSpPr txBox="1"/>
          <p:nvPr/>
        </p:nvSpPr>
        <p:spPr>
          <a:xfrm>
            <a:off x="242354" y="4306710"/>
            <a:ext cx="3191899" cy="276999"/>
          </a:xfrm>
          <a:prstGeom prst="rect">
            <a:avLst/>
          </a:prstGeom>
          <a:noFill/>
        </p:spPr>
        <p:txBody>
          <a:bodyPr wrap="none" rtlCol="0">
            <a:spAutoFit/>
          </a:bodyPr>
          <a:lstStyle/>
          <a:p>
            <a:pPr algn="l">
              <a:spcAft>
                <a:spcPts val="600"/>
              </a:spcAft>
            </a:pPr>
            <a:r>
              <a:rPr kumimoji="1" lang="ja-JP" altLang="en-US" sz="1200" b="1" dirty="0">
                <a:solidFill>
                  <a:schemeClr val="tx1">
                    <a:lumMod val="85000"/>
                    <a:lumOff val="15000"/>
                  </a:schemeClr>
                </a:solidFill>
                <a:latin typeface="+mn-ea"/>
              </a:rPr>
              <a:t>「お～いお茶　緑茶」が</a:t>
            </a:r>
            <a:r>
              <a:rPr kumimoji="1" lang="en-US" altLang="ja-JP" sz="1200" b="1" dirty="0">
                <a:solidFill>
                  <a:schemeClr val="tx1">
                    <a:lumMod val="85000"/>
                    <a:lumOff val="15000"/>
                  </a:schemeClr>
                </a:solidFill>
                <a:latin typeface="+mn-ea"/>
              </a:rPr>
              <a:t>3</a:t>
            </a:r>
            <a:r>
              <a:rPr kumimoji="1" lang="ja-JP" altLang="en-US" sz="1200" b="1" dirty="0">
                <a:solidFill>
                  <a:schemeClr val="tx1">
                    <a:lumMod val="85000"/>
                    <a:lumOff val="15000"/>
                  </a:schemeClr>
                </a:solidFill>
                <a:latin typeface="+mn-ea"/>
              </a:rPr>
              <a:t>位の人のコメント</a:t>
            </a:r>
          </a:p>
        </p:txBody>
      </p:sp>
      <p:sp>
        <p:nvSpPr>
          <p:cNvPr id="12" name="テキスト ボックス 11"/>
          <p:cNvSpPr txBox="1"/>
          <p:nvPr/>
        </p:nvSpPr>
        <p:spPr>
          <a:xfrm>
            <a:off x="4684713" y="4306710"/>
            <a:ext cx="3191899" cy="276999"/>
          </a:xfrm>
          <a:prstGeom prst="rect">
            <a:avLst/>
          </a:prstGeom>
          <a:noFill/>
        </p:spPr>
        <p:txBody>
          <a:bodyPr wrap="none" rtlCol="0">
            <a:spAutoFit/>
          </a:bodyPr>
          <a:lstStyle/>
          <a:p>
            <a:pPr algn="l">
              <a:spcAft>
                <a:spcPts val="600"/>
              </a:spcAft>
            </a:pPr>
            <a:r>
              <a:rPr kumimoji="1" lang="ja-JP" altLang="en-US" sz="1200" b="1" dirty="0">
                <a:solidFill>
                  <a:schemeClr val="tx1">
                    <a:lumMod val="85000"/>
                    <a:lumOff val="15000"/>
                  </a:schemeClr>
                </a:solidFill>
                <a:latin typeface="+mn-ea"/>
              </a:rPr>
              <a:t>「お～いお茶　緑茶」が</a:t>
            </a:r>
            <a:r>
              <a:rPr kumimoji="1" lang="en-US" altLang="ja-JP" sz="1200" b="1" dirty="0">
                <a:solidFill>
                  <a:schemeClr val="tx1">
                    <a:lumMod val="85000"/>
                    <a:lumOff val="15000"/>
                  </a:schemeClr>
                </a:solidFill>
                <a:latin typeface="+mn-ea"/>
              </a:rPr>
              <a:t>4</a:t>
            </a:r>
            <a:r>
              <a:rPr kumimoji="1" lang="ja-JP" altLang="en-US" sz="1200" b="1" dirty="0">
                <a:solidFill>
                  <a:schemeClr val="tx1">
                    <a:lumMod val="85000"/>
                    <a:lumOff val="15000"/>
                  </a:schemeClr>
                </a:solidFill>
                <a:latin typeface="+mn-ea"/>
              </a:rPr>
              <a:t>位の人のコメント</a:t>
            </a:r>
          </a:p>
        </p:txBody>
      </p:sp>
      <p:sp>
        <p:nvSpPr>
          <p:cNvPr id="13" name="テキスト ボックス 12"/>
          <p:cNvSpPr txBox="1"/>
          <p:nvPr/>
        </p:nvSpPr>
        <p:spPr>
          <a:xfrm>
            <a:off x="400594" y="2068545"/>
            <a:ext cx="3910149" cy="1760742"/>
          </a:xfrm>
          <a:prstGeom prst="rect">
            <a:avLst/>
          </a:prstGeom>
          <a:solidFill>
            <a:schemeClr val="bg1"/>
          </a:solidFill>
        </p:spPr>
        <p:txBody>
          <a:bodyPr wrap="square" rtlCol="0" anchor="ctr">
            <a:noAutofit/>
          </a:bodyPr>
          <a:lstStyle/>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は渋味が強くスッキリしていることから、</a:t>
            </a:r>
            <a:r>
              <a:rPr kumimoji="1" lang="ja-JP" altLang="en-US" sz="1100" b="1" dirty="0">
                <a:solidFill>
                  <a:srgbClr val="338A26"/>
                </a:solidFill>
                <a:latin typeface="游ゴシック" panose="020B0400000000000000" pitchFamily="50" charset="-128"/>
                <a:ea typeface="游ゴシック" panose="020B0400000000000000" pitchFamily="50" charset="-128"/>
              </a:rPr>
              <a:t>普段の食事に合わせやすく</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お昼のお弁当などに合わせやすいと</a:t>
            </a:r>
            <a:b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感じたから。</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33</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は合わせる食事やシチュエーション、世代を問わず</a:t>
            </a:r>
            <a:b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100" b="1" dirty="0">
                <a:solidFill>
                  <a:srgbClr val="338A26"/>
                </a:solidFill>
                <a:latin typeface="游ゴシック" panose="020B0400000000000000" pitchFamily="50" charset="-128"/>
                <a:ea typeface="游ゴシック" panose="020B0400000000000000" pitchFamily="50" charset="-128"/>
              </a:rPr>
              <a:t>いつでも飲みやすそう</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38</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が一番茶葉の香りが感じられて緑茶を飲んでいる気がした。また</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a:t>
            </a:r>
            <a:r>
              <a:rPr kumimoji="1" lang="ja-JP" altLang="en-US" sz="1100" b="1" dirty="0">
                <a:solidFill>
                  <a:srgbClr val="338A26"/>
                </a:solidFill>
                <a:latin typeface="游ゴシック" panose="020B0400000000000000" pitchFamily="50" charset="-128"/>
                <a:ea typeface="游ゴシック" panose="020B0400000000000000" pitchFamily="50" charset="-128"/>
              </a:rPr>
              <a:t>他と比べてスッキリと飲みやすかった</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が苦味も程よくあり美味しい。</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27</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p:txBody>
      </p:sp>
      <p:sp>
        <p:nvSpPr>
          <p:cNvPr id="14" name="テキスト ボックス 13"/>
          <p:cNvSpPr txBox="1"/>
          <p:nvPr/>
        </p:nvSpPr>
        <p:spPr>
          <a:xfrm>
            <a:off x="4833869" y="2068545"/>
            <a:ext cx="3910149" cy="1760742"/>
          </a:xfrm>
          <a:prstGeom prst="rect">
            <a:avLst/>
          </a:prstGeom>
          <a:solidFill>
            <a:schemeClr val="bg1"/>
          </a:solidFill>
        </p:spPr>
        <p:txBody>
          <a:bodyPr wrap="square" rtlCol="0" anchor="ctr">
            <a:noAutofit/>
          </a:bodyPr>
          <a:lstStyle/>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は急須で入れたような濃い味わいのお茶で渋みや雑味が少なくバランスが取れているので一番良かった。</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Yu Gothic Medium" panose="020B0500000000000000" pitchFamily="50" charset="-128"/>
                <a:ea typeface="Yu Gothic Medium" panose="020B0500000000000000" pitchFamily="50" charset="-128"/>
              </a:rPr>
              <a:t>は</a:t>
            </a:r>
            <a:r>
              <a:rPr kumimoji="1" lang="ja-JP" altLang="en-US" sz="1100" b="1" dirty="0">
                <a:solidFill>
                  <a:srgbClr val="338A26"/>
                </a:solidFill>
                <a:latin typeface="游ゴシック" panose="020B0400000000000000" pitchFamily="50" charset="-128"/>
                <a:ea typeface="游ゴシック" panose="020B0400000000000000" pitchFamily="50" charset="-128"/>
              </a:rPr>
              <a:t>まろやかな優しい口当たりでリラックス出来そうなところが良かったが味が薄い気がした</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ので</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を選んだ</a:t>
            </a:r>
            <a:b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54</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Segoe UI Symbol" panose="020B0502040204020203" pitchFamily="34" charset="0"/>
              </a:rPr>
              <a:t>P</a:t>
            </a:r>
            <a:r>
              <a:rPr kumimoji="1" lang="ja-JP" altLang="en-US" sz="1100" dirty="0">
                <a:solidFill>
                  <a:schemeClr val="tx1">
                    <a:lumMod val="85000"/>
                    <a:lumOff val="15000"/>
                  </a:schemeClr>
                </a:solidFill>
                <a:latin typeface="Yu Gothic Medium" panose="020B0500000000000000" pitchFamily="50" charset="-128"/>
                <a:ea typeface="Yu Gothic Medium" panose="020B0500000000000000" pitchFamily="50" charset="-128"/>
              </a:rPr>
              <a:t>は</a:t>
            </a:r>
            <a:r>
              <a:rPr kumimoji="1" lang="ja-JP" altLang="en-US" sz="1100" b="1" dirty="0">
                <a:solidFill>
                  <a:srgbClr val="338A26"/>
                </a:solidFill>
                <a:latin typeface="游ゴシック" panose="020B0400000000000000" pitchFamily="50" charset="-128"/>
                <a:ea typeface="游ゴシック" panose="020B0400000000000000" pitchFamily="50" charset="-128"/>
              </a:rPr>
              <a:t>食事と一緒に</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はゆっくりしたい時と使い分けて飲みたい。</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30</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はスッキリ飲めるが、</a:t>
            </a:r>
            <a:r>
              <a:rPr kumimoji="1" lang="ja-JP" altLang="en-US" sz="1100" b="1" dirty="0">
                <a:solidFill>
                  <a:srgbClr val="338A26"/>
                </a:solidFill>
                <a:latin typeface="游ゴシック" panose="020B0400000000000000" pitchFamily="50" charset="-128"/>
                <a:ea typeface="游ゴシック" panose="020B0400000000000000" pitchFamily="50" charset="-128"/>
              </a:rPr>
              <a:t>少し旨味と甘味などのあじわいがうすい</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49</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p:txBody>
      </p:sp>
      <p:sp>
        <p:nvSpPr>
          <p:cNvPr id="15" name="テキスト ボックス 14"/>
          <p:cNvSpPr txBox="1"/>
          <p:nvPr/>
        </p:nvSpPr>
        <p:spPr>
          <a:xfrm>
            <a:off x="400594" y="4592418"/>
            <a:ext cx="3910149" cy="1760742"/>
          </a:xfrm>
          <a:prstGeom prst="rect">
            <a:avLst/>
          </a:prstGeom>
          <a:solidFill>
            <a:schemeClr val="bg1"/>
          </a:solidFill>
        </p:spPr>
        <p:txBody>
          <a:bodyPr wrap="square" rtlCol="0" anchor="ctr">
            <a:noAutofit/>
          </a:bodyPr>
          <a:lstStyle/>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はすっきりしていてどんな食事にも合いそうではあるのですが、</a:t>
            </a:r>
            <a:r>
              <a:rPr kumimoji="1" lang="ja-JP" altLang="en-US" sz="1100" b="1" dirty="0">
                <a:solidFill>
                  <a:srgbClr val="338A26"/>
                </a:solidFill>
                <a:latin typeface="游ゴシック" panose="020B0400000000000000" pitchFamily="50" charset="-128"/>
                <a:ea typeface="游ゴシック" panose="020B0400000000000000" pitchFamily="50" charset="-128"/>
              </a:rPr>
              <a:t>急須でいれたような濁りや深い味わいがなかった</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ので</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3</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番にしました。</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34</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は見た目が透き通っていて味、風味、コクが全て弱くて</a:t>
            </a:r>
            <a:r>
              <a:rPr kumimoji="1" lang="ja-JP" altLang="en-US" sz="1100" b="1" dirty="0">
                <a:solidFill>
                  <a:srgbClr val="338A26"/>
                </a:solidFill>
                <a:latin typeface="游ゴシック" panose="020B0400000000000000" pitchFamily="50" charset="-128"/>
                <a:ea typeface="游ゴシック" panose="020B0400000000000000" pitchFamily="50" charset="-128"/>
              </a:rPr>
              <a:t>水っぽい感じがした</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から。</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54</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a:t>
            </a:r>
            <a:r>
              <a:rPr kumimoji="1" lang="ja-JP" altLang="en-US" sz="1100" b="1" dirty="0">
                <a:solidFill>
                  <a:srgbClr val="338A26"/>
                </a:solidFill>
                <a:latin typeface="游ゴシック" panose="020B0400000000000000" pitchFamily="50" charset="-128"/>
                <a:ea typeface="游ゴシック" panose="020B0400000000000000" pitchFamily="50" charset="-128"/>
              </a:rPr>
              <a:t>すっきりしすぎていて物足りなく</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、Ｑと</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R</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は渋みが口に残るのが気になり、</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S</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が一番バランスの取れた味で美味しく、香りも良いし本格的な感じがするから。</a:t>
            </a:r>
            <a:b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46</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p:txBody>
      </p:sp>
      <p:sp>
        <p:nvSpPr>
          <p:cNvPr id="16" name="テキスト ボックス 15"/>
          <p:cNvSpPr txBox="1"/>
          <p:nvPr/>
        </p:nvSpPr>
        <p:spPr>
          <a:xfrm>
            <a:off x="4833868" y="4592418"/>
            <a:ext cx="3910149" cy="1760742"/>
          </a:xfrm>
          <a:prstGeom prst="rect">
            <a:avLst/>
          </a:prstGeom>
          <a:solidFill>
            <a:schemeClr val="bg1"/>
          </a:solidFill>
        </p:spPr>
        <p:txBody>
          <a:bodyPr wrap="square" rtlCol="0" anchor="ctr">
            <a:noAutofit/>
          </a:bodyPr>
          <a:lstStyle/>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は、香り・旨味・渋味・後味の強さとバランスが群を抜いている。</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中略</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 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a:t>
            </a:r>
            <a:r>
              <a:rPr kumimoji="1" lang="ja-JP" altLang="en-US" sz="1100" b="1" dirty="0">
                <a:solidFill>
                  <a:srgbClr val="338A26"/>
                </a:solidFill>
                <a:latin typeface="游ゴシック" panose="020B0400000000000000" pitchFamily="50" charset="-128"/>
                <a:ea typeface="游ゴシック" panose="020B0400000000000000" pitchFamily="50" charset="-128"/>
              </a:rPr>
              <a:t>味のバランスは良いものの弱く、薄い味の印象が強い</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47</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は</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1</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番、</a:t>
            </a:r>
            <a:r>
              <a:rPr kumimoji="1" lang="ja-JP" altLang="en-US" sz="1100" b="1" dirty="0">
                <a:solidFill>
                  <a:srgbClr val="338A26"/>
                </a:solidFill>
                <a:latin typeface="游ゴシック" panose="020B0400000000000000" pitchFamily="50" charset="-128"/>
                <a:ea typeface="游ゴシック" panose="020B0400000000000000" pitchFamily="50" charset="-128"/>
              </a:rPr>
              <a:t>甘みや苦味などの茶葉の味を感じられず</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、水っぽくて好きではなかった。</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女性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26</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a:p>
            <a:pPr marL="182563" indent="-182563">
              <a:spcAft>
                <a:spcPts val="600"/>
              </a:spcAft>
              <a:buClr>
                <a:srgbClr val="338A26"/>
              </a:buClr>
              <a:buFont typeface="Wingdings" panose="05000000000000000000" pitchFamily="2" charset="2"/>
              <a:buChar char="ü"/>
            </a:pP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については</a:t>
            </a:r>
            <a:r>
              <a:rPr kumimoji="1" lang="ja-JP" altLang="en-US" sz="1100" b="1" dirty="0">
                <a:solidFill>
                  <a:srgbClr val="338A26"/>
                </a:solidFill>
                <a:latin typeface="游ゴシック" panose="020B0400000000000000" pitchFamily="50" charset="-128"/>
                <a:ea typeface="游ゴシック" panose="020B0400000000000000" pitchFamily="50" charset="-128"/>
              </a:rPr>
              <a:t>すっきりとしているものの苦味が強めに感じられ</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、後味についても雑味感が残ったと感じた。</a:t>
            </a:r>
            <a:b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&lt;</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男性 </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28</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歳</a:t>
            </a:r>
            <a:r>
              <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rPr>
              <a:t>&gt;</a:t>
            </a:r>
          </a:p>
        </p:txBody>
      </p:sp>
      <p:sp>
        <p:nvSpPr>
          <p:cNvPr id="17" name="テキスト ボックス 16"/>
          <p:cNvSpPr txBox="1"/>
          <p:nvPr/>
        </p:nvSpPr>
        <p:spPr>
          <a:xfrm>
            <a:off x="246857" y="663883"/>
            <a:ext cx="8650287" cy="88831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前ページの相対評価の理由は自由記述で聴取した。ここでは「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：お～いお茶」に注目し、各順位で評価した人の記述の中から代表的な意見を抜粋した。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高く評価している人は、苦味・渋味の薄さを「スッキリ」と表現し、食事などと一緒に日常的に飲みたいと感じている。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一方で評価が低い人は、味の薄さを「水っぽい</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物足りない」と表現し、味の濃い他のお茶より本格的でないと感じている。</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8" name="正方形/長方形 17"/>
          <p:cNvSpPr/>
          <p:nvPr/>
        </p:nvSpPr>
        <p:spPr>
          <a:xfrm>
            <a:off x="246932" y="6489374"/>
            <a:ext cx="4025461" cy="230832"/>
          </a:xfrm>
          <a:prstGeom prst="rect">
            <a:avLst/>
          </a:prstGeom>
        </p:spPr>
        <p:txBody>
          <a:bodyPr wrap="none">
            <a:spAutoFit/>
          </a:bodyPr>
          <a:lstStyle/>
          <a:p>
            <a:pPr>
              <a:spcAft>
                <a:spcPts val="600"/>
              </a:spcAft>
              <a:buClr>
                <a:srgbClr val="7D268A"/>
              </a:buClr>
            </a:pPr>
            <a:r>
              <a:rPr kumimoji="1" lang="en-US" altLang="ja-JP" sz="9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900" dirty="0">
                <a:solidFill>
                  <a:schemeClr val="tx1">
                    <a:lumMod val="85000"/>
                    <a:lumOff val="15000"/>
                  </a:schemeClr>
                </a:solidFill>
                <a:latin typeface="Segoe UI Symbol" panose="020B0502040204020203" pitchFamily="34" charset="0"/>
                <a:ea typeface="Yu Gothic Medium" panose="020B0400000000000000" pitchFamily="34" charset="-128"/>
              </a:rPr>
              <a:t>代表的な意見を抜粋。紙面の都合上、記述の一部のみを掲載している。</a:t>
            </a:r>
            <a:endParaRPr kumimoji="1" lang="en-US" altLang="ja-JP" sz="40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7800506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試飲品のブランド当て</a:t>
            </a:r>
          </a:p>
        </p:txBody>
      </p:sp>
      <p:pic>
        <p:nvPicPr>
          <p:cNvPr id="2" name="図 1"/>
          <p:cNvPicPr/>
          <p:nvPr/>
        </p:nvPicPr>
        <p:blipFill>
          <a:blip r:embed="rId2"/>
          <a:stretch>
            <a:fillRect/>
          </a:stretch>
        </p:blipFill>
        <p:spPr>
          <a:xfrm>
            <a:off x="801688" y="2179780"/>
            <a:ext cx="7724775" cy="2028825"/>
          </a:xfrm>
          <a:prstGeom prst="rect">
            <a:avLst/>
          </a:prstGeom>
        </p:spPr>
      </p:pic>
      <p:pic>
        <p:nvPicPr>
          <p:cNvPr id="3" name="図 2"/>
          <p:cNvPicPr/>
          <p:nvPr/>
        </p:nvPicPr>
        <p:blipFill>
          <a:blip r:embed="rId3"/>
          <a:stretch>
            <a:fillRect/>
          </a:stretch>
        </p:blipFill>
        <p:spPr>
          <a:xfrm>
            <a:off x="863600" y="4342359"/>
            <a:ext cx="7448550" cy="2381250"/>
          </a:xfrm>
          <a:prstGeom prst="rect">
            <a:avLst/>
          </a:prstGeom>
        </p:spPr>
      </p:pic>
      <p:sp>
        <p:nvSpPr>
          <p:cNvPr id="7" name="正方形/長方形 6"/>
          <p:cNvSpPr/>
          <p:nvPr/>
        </p:nvSpPr>
        <p:spPr>
          <a:xfrm>
            <a:off x="243082" y="2037114"/>
            <a:ext cx="3827266" cy="252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lumMod val="85000"/>
                    <a:lumOff val="15000"/>
                  </a:schemeClr>
                </a:solidFill>
                <a:latin typeface="Yu Gothic Medium" panose="020B0400000000000000" pitchFamily="34" charset="-128"/>
                <a:ea typeface="Yu Gothic Medium" panose="020B0400000000000000" pitchFamily="34" charset="-128"/>
              </a:rPr>
              <a:t>各試飲品のブランド当て</a:t>
            </a:r>
            <a:endPar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endParaRPr>
          </a:p>
        </p:txBody>
      </p:sp>
      <p:sp>
        <p:nvSpPr>
          <p:cNvPr id="8" name="正方形/長方形 7"/>
          <p:cNvSpPr/>
          <p:nvPr/>
        </p:nvSpPr>
        <p:spPr>
          <a:xfrm>
            <a:off x="243082" y="4243578"/>
            <a:ext cx="3827266" cy="252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各ブランドの正答率</a:t>
            </a:r>
          </a:p>
        </p:txBody>
      </p:sp>
      <p:sp>
        <p:nvSpPr>
          <p:cNvPr id="9" name="テキスト ボックス 8"/>
          <p:cNvSpPr txBox="1"/>
          <p:nvPr/>
        </p:nvSpPr>
        <p:spPr>
          <a:xfrm>
            <a:off x="246857" y="663883"/>
            <a:ext cx="8650287" cy="1334587"/>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ブランド名を伏せた状態で試飲した緑茶について、その緑茶がどのブランドのものかを当てることはできるのだろうか？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種類のブランドのいずれかであることを告知した上で、各試飲品がどのブランドのものであるかを回答してもらった。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を「お～いお茶」と正答した人は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58%</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で正答率が最も高い。一方で</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Q</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を「伊右衛門」と誤答した人は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31%</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で、「綾鷹」と正答した人よりわずかに多い。「綾鷹」は「伊右衛門」と勘違いしやすいようである。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各ブランドが最も好きな人だと正答率は高いのだろうか？事前調査</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SQ6</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の回答をもとに各ブランドが最も好きな人における正答率を全体と比較したところ、正答率に大差はなかった。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2603134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3888" y="3429000"/>
            <a:ext cx="8520112" cy="815340"/>
          </a:xfrm>
        </p:spPr>
        <p:txBody>
          <a:bodyPr>
            <a:noAutofit/>
          </a:bodyPr>
          <a:lstStyle/>
          <a:p>
            <a:r>
              <a:rPr lang="en-US" altLang="ja-JP" dirty="0"/>
              <a:t>4. </a:t>
            </a:r>
            <a:r>
              <a:rPr lang="ja-JP" altLang="en-US" dirty="0"/>
              <a:t>絶対評価（ブランド提示有無の比較）</a:t>
            </a:r>
            <a:endParaRPr kumimoji="1" lang="ja-JP" altLang="en-US" dirty="0"/>
          </a:p>
        </p:txBody>
      </p:sp>
    </p:spTree>
    <p:extLst>
      <p:ext uri="{BB962C8B-B14F-4D97-AF65-F5344CB8AC3E}">
        <p14:creationId xmlns:p14="http://schemas.microsoft.com/office/powerpoint/2010/main" val="1916194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ja-JP" altLang="en-US" dirty="0"/>
              <a:t>総合評価</a:t>
            </a:r>
          </a:p>
        </p:txBody>
      </p:sp>
      <p:pic>
        <p:nvPicPr>
          <p:cNvPr id="1026" name="Picture 2" descr="\\macromill\peach\20_ソリューション本部\02_1sol_2RU\03_個人作業フォルダ\小西\S_PJ-01132072_滋賀大学_数理DS用データ\04_調査票（エクセル版）\画像\伊藤園_お～いお茶.jpg"/>
          <p:cNvPicPr>
            <a:picLocks noChangeAspect="1" noChangeArrowheads="1"/>
          </p:cNvPicPr>
          <p:nvPr/>
        </p:nvPicPr>
        <p:blipFill rotWithShape="1">
          <a:blip r:embed="rId2">
            <a:extLst>
              <a:ext uri="{28A0092B-C50C-407E-A947-70E740481C1C}">
                <a14:useLocalDpi xmlns:a14="http://schemas.microsoft.com/office/drawing/2010/main" val="0"/>
              </a:ext>
            </a:extLst>
          </a:blip>
          <a:srcRect/>
          <a:stretch/>
        </p:blipFill>
        <p:spPr bwMode="auto">
          <a:xfrm>
            <a:off x="202546" y="1003610"/>
            <a:ext cx="316744"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macromill\peach\20_ソリューション本部\02_1sol_2RU\03_個人作業フォルダ\小西\S_PJ-01132072_滋賀大学_数理DS用データ\04_調査票（エクセル版）\画像\コカ・コーラ_綾鷹.jpg"/>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187565" y="2425123"/>
            <a:ext cx="346707"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macromill\peach\20_ソリューション本部\02_1sol_2RU\03_個人作業フォルダ\小西\S_PJ-01132072_滋賀大学_数理DS用データ\04_調査票（エクセル版）\画像\サントリー_伊右衛門.jpg"/>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199336" y="3831396"/>
            <a:ext cx="323165" cy="102059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macromill\peach\20_ソリューション本部\02_1sol_2RU\03_個人作業フォルダ\小西\S_PJ-01132072_滋賀大学_数理DS用データ\04_調査票（エクセル版）\画像\キリン_生茶.jpg"/>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191845" y="5245288"/>
            <a:ext cx="338146" cy="1020590"/>
          </a:xfrm>
          <a:prstGeom prst="rect">
            <a:avLst/>
          </a:prstGeom>
          <a:noFill/>
          <a:extLst>
            <a:ext uri="{909E8E84-426E-40DD-AFC4-6F175D3DCCD1}">
              <a14:hiddenFill xmlns:a14="http://schemas.microsoft.com/office/drawing/2010/main">
                <a:solidFill>
                  <a:srgbClr val="FFFFFF"/>
                </a:solidFill>
              </a14:hiddenFill>
            </a:ext>
          </a:extLst>
        </p:spPr>
      </p:pic>
      <p:pic>
        <p:nvPicPr>
          <p:cNvPr id="5" name="図 4"/>
          <p:cNvPicPr/>
          <p:nvPr/>
        </p:nvPicPr>
        <p:blipFill>
          <a:blip r:embed="rId6"/>
          <a:stretch>
            <a:fillRect/>
          </a:stretch>
        </p:blipFill>
        <p:spPr>
          <a:xfrm>
            <a:off x="543798" y="4998841"/>
            <a:ext cx="5524643" cy="1767599"/>
          </a:xfrm>
          <a:prstGeom prst="rect">
            <a:avLst/>
          </a:prstGeom>
        </p:spPr>
      </p:pic>
      <p:pic>
        <p:nvPicPr>
          <p:cNvPr id="3" name="図 2"/>
          <p:cNvPicPr/>
          <p:nvPr/>
        </p:nvPicPr>
        <p:blipFill>
          <a:blip r:embed="rId7"/>
          <a:stretch>
            <a:fillRect/>
          </a:stretch>
        </p:blipFill>
        <p:spPr>
          <a:xfrm>
            <a:off x="543798" y="3738328"/>
            <a:ext cx="5524643" cy="1309598"/>
          </a:xfrm>
          <a:prstGeom prst="rect">
            <a:avLst/>
          </a:prstGeom>
        </p:spPr>
      </p:pic>
      <p:pic>
        <p:nvPicPr>
          <p:cNvPr id="7" name="図 6"/>
          <p:cNvPicPr/>
          <p:nvPr/>
        </p:nvPicPr>
        <p:blipFill>
          <a:blip r:embed="rId8"/>
          <a:stretch>
            <a:fillRect/>
          </a:stretch>
        </p:blipFill>
        <p:spPr>
          <a:xfrm>
            <a:off x="543798" y="2329670"/>
            <a:ext cx="5524643" cy="1309598"/>
          </a:xfrm>
          <a:prstGeom prst="rect">
            <a:avLst/>
          </a:prstGeom>
        </p:spPr>
      </p:pic>
      <p:pic>
        <p:nvPicPr>
          <p:cNvPr id="2" name="図 1"/>
          <p:cNvPicPr/>
          <p:nvPr/>
        </p:nvPicPr>
        <p:blipFill>
          <a:blip r:embed="rId9"/>
          <a:stretch>
            <a:fillRect/>
          </a:stretch>
        </p:blipFill>
        <p:spPr>
          <a:xfrm>
            <a:off x="543798" y="914921"/>
            <a:ext cx="5524643" cy="1309598"/>
          </a:xfrm>
          <a:prstGeom prst="rect">
            <a:avLst/>
          </a:prstGeom>
        </p:spPr>
      </p:pic>
      <p:sp>
        <p:nvSpPr>
          <p:cNvPr id="17" name="テキスト ボックス 16"/>
          <p:cNvSpPr txBox="1"/>
          <p:nvPr/>
        </p:nvSpPr>
        <p:spPr>
          <a:xfrm>
            <a:off x="148568" y="6269502"/>
            <a:ext cx="425116"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n=32</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8" name="テキスト ボックス 17"/>
          <p:cNvSpPr txBox="1"/>
          <p:nvPr/>
        </p:nvSpPr>
        <p:spPr>
          <a:xfrm>
            <a:off x="148568" y="4859338"/>
            <a:ext cx="425116"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n=33</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9" name="テキスト ボックス 18"/>
          <p:cNvSpPr txBox="1"/>
          <p:nvPr/>
        </p:nvSpPr>
        <p:spPr>
          <a:xfrm>
            <a:off x="148568" y="3451225"/>
            <a:ext cx="425116"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n=32</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20" name="テキスト ボックス 19"/>
          <p:cNvSpPr txBox="1"/>
          <p:nvPr/>
        </p:nvSpPr>
        <p:spPr>
          <a:xfrm>
            <a:off x="148568" y="2036624"/>
            <a:ext cx="425116" cy="215444"/>
          </a:xfrm>
          <a:prstGeom prst="rect">
            <a:avLst/>
          </a:prstGeom>
          <a:noFill/>
        </p:spPr>
        <p:txBody>
          <a:bodyPr wrap="none" rtlCol="0">
            <a:spAutoFit/>
          </a:bodyPr>
          <a:lstStyle/>
          <a:p>
            <a:pPr algn="ctr">
              <a:spcAft>
                <a:spcPts val="600"/>
              </a:spcAft>
            </a:pPr>
            <a:r>
              <a:rPr kumimoji="1" lang="en-US" altLang="ja-JP" sz="800" dirty="0">
                <a:solidFill>
                  <a:schemeClr val="tx1">
                    <a:lumMod val="85000"/>
                    <a:lumOff val="15000"/>
                  </a:schemeClr>
                </a:solidFill>
                <a:latin typeface="Segoe UI Symbol" panose="020B0502040204020203" pitchFamily="34" charset="0"/>
                <a:ea typeface="Yu Gothic Medium" panose="020B0400000000000000" pitchFamily="34" charset="-128"/>
              </a:rPr>
              <a:t>n=32</a:t>
            </a:r>
            <a:endParaRPr kumimoji="1" lang="ja-JP" altLang="en-US" sz="8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5" name="テキスト ボックス 3"/>
          <p:cNvSpPr txBox="1"/>
          <p:nvPr/>
        </p:nvSpPr>
        <p:spPr>
          <a:xfrm>
            <a:off x="1495282" y="990876"/>
            <a:ext cx="1880729"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982663" algn="l"/>
              </a:tabLst>
            </a:pPr>
            <a:r>
              <a:rPr kumimoji="1" lang="ja-JP" altLang="en-US" sz="1200" b="1" i="0" u="none" strike="noStrike" dirty="0">
                <a:solidFill>
                  <a:srgbClr val="7D268A"/>
                </a:solidFill>
                <a:latin typeface="Segoe UI Symbol" panose="020B0502040204020203" pitchFamily="34" charset="0"/>
              </a:rPr>
              <a:t>提示無し平均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rPr>
              <a:t>6.63</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982663" algn="l"/>
              </a:tabLst>
            </a:pPr>
            <a:r>
              <a:rPr kumimoji="1" lang="ja-JP" altLang="en-US" sz="1200" b="1" i="0" u="none" strike="noStrike" dirty="0">
                <a:solidFill>
                  <a:srgbClr val="7D268A"/>
                </a:solidFill>
                <a:latin typeface="Segoe UI Symbol" panose="020B0502040204020203" pitchFamily="34" charset="0"/>
              </a:rPr>
              <a:t>提示有り平均</a:t>
            </a:r>
            <a:r>
              <a:rPr kumimoji="1" lang="en-US" altLang="ja-JP" sz="1200" b="1"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ea typeface="Segoe UI Symbol" panose="020B0502040204020203" pitchFamily="34" charset="0"/>
              </a:rPr>
              <a:t>7.34</a:t>
            </a:r>
            <a:r>
              <a:rPr kumimoji="1" lang="ja-JP" altLang="en-US" sz="1200" b="1" i="0" u="none" strike="noStrike"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1" name="テキスト ボックス 3"/>
          <p:cNvSpPr txBox="1"/>
          <p:nvPr/>
        </p:nvSpPr>
        <p:spPr>
          <a:xfrm>
            <a:off x="1495282" y="2410518"/>
            <a:ext cx="1880729"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982663" algn="l"/>
              </a:tabLst>
            </a:pPr>
            <a:r>
              <a:rPr kumimoji="1" lang="ja-JP" altLang="en-US" sz="1200" b="1" i="0" u="none" strike="noStrike" dirty="0">
                <a:solidFill>
                  <a:srgbClr val="7D268A"/>
                </a:solidFill>
                <a:latin typeface="Segoe UI Symbol" panose="020B0502040204020203" pitchFamily="34" charset="0"/>
              </a:rPr>
              <a:t>提示無し平均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rPr>
              <a:t>7.16</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982663" algn="l"/>
              </a:tabLst>
            </a:pPr>
            <a:r>
              <a:rPr kumimoji="1" lang="ja-JP" altLang="en-US" sz="1200" b="1" i="0" u="none" strike="noStrike" dirty="0">
                <a:solidFill>
                  <a:srgbClr val="7D268A"/>
                </a:solidFill>
                <a:latin typeface="Segoe UI Symbol" panose="020B0502040204020203" pitchFamily="34" charset="0"/>
              </a:rPr>
              <a:t>提示有り平均</a:t>
            </a:r>
            <a:r>
              <a:rPr kumimoji="1" lang="en-US" altLang="ja-JP" sz="1200" b="1"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ea typeface="Segoe UI Symbol" panose="020B0502040204020203" pitchFamily="34" charset="0"/>
              </a:rPr>
              <a:t>7.72</a:t>
            </a:r>
            <a:r>
              <a:rPr kumimoji="1" lang="ja-JP" altLang="en-US" sz="1200" b="1" i="0" u="none" strike="noStrike"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2" name="テキスト ボックス 3"/>
          <p:cNvSpPr txBox="1"/>
          <p:nvPr/>
        </p:nvSpPr>
        <p:spPr>
          <a:xfrm>
            <a:off x="1495282" y="3816156"/>
            <a:ext cx="1880729"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982663" algn="l"/>
              </a:tabLst>
            </a:pPr>
            <a:r>
              <a:rPr kumimoji="1" lang="ja-JP" altLang="en-US" sz="1200" b="1" i="0" u="none" strike="noStrike" dirty="0">
                <a:solidFill>
                  <a:srgbClr val="7D268A"/>
                </a:solidFill>
                <a:latin typeface="Segoe UI Symbol" panose="020B0502040204020203" pitchFamily="34" charset="0"/>
              </a:rPr>
              <a:t>提示無し平均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rPr>
              <a:t>6.64</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982663" algn="l"/>
              </a:tabLst>
            </a:pPr>
            <a:r>
              <a:rPr kumimoji="1" lang="ja-JP" altLang="en-US" sz="1200" b="1" i="0" u="none" strike="noStrike" dirty="0">
                <a:solidFill>
                  <a:srgbClr val="7D268A"/>
                </a:solidFill>
                <a:latin typeface="Segoe UI Symbol" panose="020B0502040204020203" pitchFamily="34" charset="0"/>
              </a:rPr>
              <a:t>提示有り平均</a:t>
            </a:r>
            <a:r>
              <a:rPr kumimoji="1" lang="en-US" altLang="ja-JP" sz="1200" b="1"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ea typeface="Segoe UI Symbol" panose="020B0502040204020203" pitchFamily="34" charset="0"/>
              </a:rPr>
              <a:t>7.52</a:t>
            </a:r>
            <a:r>
              <a:rPr kumimoji="1" lang="ja-JP" altLang="en-US" sz="1200" b="1" i="0" u="none" strike="noStrike"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3" name="テキスト ボックス 3"/>
          <p:cNvSpPr txBox="1"/>
          <p:nvPr/>
        </p:nvSpPr>
        <p:spPr>
          <a:xfrm>
            <a:off x="1495282" y="5222428"/>
            <a:ext cx="1880729" cy="461665"/>
          </a:xfrm>
          <a:prstGeom prst="rect">
            <a:avLst/>
          </a:prstGeom>
          <a:noFill/>
        </p:spPr>
        <p:style>
          <a:lnRef idx="0">
            <a:scrgbClr r="0" g="0" b="0"/>
          </a:lnRef>
          <a:fillRef idx="0">
            <a:scrgbClr r="0" g="0" b="0"/>
          </a:fillRef>
          <a:effectRef idx="0">
            <a:scrgbClr r="0" g="0" b="0"/>
          </a:effectRef>
          <a:fontRef idx="minor">
            <a:schemeClr val="tx1"/>
          </a:fontRef>
        </p:style>
        <p:txBody>
          <a:bodyPr wrap="square" rtlCol="0" anchor="ctr">
            <a:spAutoFit/>
          </a:bodyPr>
          <a:lstStyle>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a:pPr>
              <a:tabLst>
                <a:tab pos="982663" algn="l"/>
              </a:tabLst>
            </a:pPr>
            <a:r>
              <a:rPr kumimoji="1" lang="ja-JP" altLang="en-US" sz="1200" b="1" i="0" u="none" strike="noStrike" dirty="0">
                <a:solidFill>
                  <a:srgbClr val="7D268A"/>
                </a:solidFill>
                <a:latin typeface="Segoe UI Symbol" panose="020B0502040204020203" pitchFamily="34" charset="0"/>
              </a:rPr>
              <a:t>提示無し平均</a:t>
            </a:r>
            <a:r>
              <a:rPr kumimoji="1" lang="en-US" altLang="ja-JP" sz="1200" b="1" i="0" u="none" strike="noStrike"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i="0" u="none" strike="noStrike" dirty="0">
                <a:solidFill>
                  <a:srgbClr val="7D268A"/>
                </a:solidFill>
                <a:latin typeface="Segoe UI Symbol" panose="020B0502040204020203" pitchFamily="34" charset="0"/>
              </a:rPr>
              <a:t>7.31</a:t>
            </a:r>
            <a:r>
              <a:rPr kumimoji="1" lang="ja-JP" altLang="en-US" sz="1200" b="1" i="0" u="none" strike="noStrike" dirty="0">
                <a:solidFill>
                  <a:srgbClr val="7D268A"/>
                </a:solidFill>
                <a:latin typeface="Segoe UI Symbol" panose="020B0502040204020203" pitchFamily="34" charset="0"/>
              </a:rPr>
              <a:t>点</a:t>
            </a:r>
            <a:endParaRPr kumimoji="1" lang="en-US" altLang="ja-JP" sz="1200" b="1" i="0" u="none" strike="noStrike" dirty="0">
              <a:solidFill>
                <a:srgbClr val="7D268A"/>
              </a:solidFill>
              <a:latin typeface="Segoe UI Symbol" panose="020B0502040204020203" pitchFamily="34" charset="0"/>
            </a:endParaRPr>
          </a:p>
          <a:p>
            <a:pPr>
              <a:tabLst>
                <a:tab pos="982663" algn="l"/>
              </a:tabLst>
            </a:pPr>
            <a:r>
              <a:rPr kumimoji="1" lang="ja-JP" altLang="en-US" sz="1200" b="1" i="0" u="none" strike="noStrike" dirty="0">
                <a:solidFill>
                  <a:srgbClr val="7D268A"/>
                </a:solidFill>
                <a:latin typeface="Segoe UI Symbol" panose="020B0502040204020203" pitchFamily="34" charset="0"/>
              </a:rPr>
              <a:t>提示有り平均</a:t>
            </a:r>
            <a:r>
              <a:rPr kumimoji="1" lang="en-US" altLang="ja-JP" sz="1200" b="1" dirty="0">
                <a:solidFill>
                  <a:srgbClr val="7D268A"/>
                </a:solidFill>
                <a:latin typeface="Segoe UI Symbol" panose="020B0502040204020203" pitchFamily="34" charset="0"/>
              </a:rPr>
              <a:t>	</a:t>
            </a:r>
            <a:r>
              <a:rPr kumimoji="1" lang="ja-JP" altLang="en-US" sz="1200" b="1" i="0" u="none" strike="noStrike" dirty="0">
                <a:solidFill>
                  <a:srgbClr val="7D268A"/>
                </a:solidFill>
                <a:latin typeface="Segoe UI Symbol" panose="020B0502040204020203" pitchFamily="34" charset="0"/>
              </a:rPr>
              <a:t>：</a:t>
            </a:r>
            <a:r>
              <a:rPr kumimoji="1" lang="en-US" altLang="ja-JP" sz="1200" b="1" dirty="0">
                <a:solidFill>
                  <a:srgbClr val="7D268A"/>
                </a:solidFill>
                <a:latin typeface="Segoe UI Symbol" panose="020B0502040204020203" pitchFamily="34" charset="0"/>
                <a:ea typeface="Segoe UI Symbol" panose="020B0502040204020203" pitchFamily="34" charset="0"/>
              </a:rPr>
              <a:t>7.31</a:t>
            </a:r>
            <a:r>
              <a:rPr kumimoji="1" lang="ja-JP" altLang="en-US" sz="1200" b="1" i="0" u="none" strike="noStrike" dirty="0">
                <a:solidFill>
                  <a:srgbClr val="7D268A"/>
                </a:solidFill>
                <a:latin typeface="Segoe UI Symbol" panose="020B0502040204020203" pitchFamily="34" charset="0"/>
              </a:rPr>
              <a:t>点</a:t>
            </a:r>
            <a:endParaRPr kumimoji="1" lang="ja-JP" altLang="en-US" sz="1200" b="1" i="0" dirty="0">
              <a:solidFill>
                <a:srgbClr val="7D268A"/>
              </a:solidFill>
              <a:latin typeface="Segoe UI Symbol" panose="020B0502040204020203" pitchFamily="34" charset="0"/>
            </a:endParaRPr>
          </a:p>
        </p:txBody>
      </p:sp>
      <p:sp>
        <p:nvSpPr>
          <p:cNvPr id="24" name="テキスト ボックス 23"/>
          <p:cNvSpPr txBox="1"/>
          <p:nvPr/>
        </p:nvSpPr>
        <p:spPr>
          <a:xfrm>
            <a:off x="6235700" y="990468"/>
            <a:ext cx="2667000" cy="4473908"/>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調査前半は「ブランド提示無し」で評価を行っていたが、最後に「ブランド提示有り」での評価も行った。</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観察データ群</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は最も買いたいと思ったブランドの評価を行っており選択バイアスがあるため、ここでは</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実験データ群</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のデータに絞り、ブランド提示</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有無による評価の違いを確認する。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綾鷹</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伊右衛門」は、ブランドを提示することで総合</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評価の平均点が上がり、上げ幅が最も大きかったのは「伊右衛門」だった。</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一方で「生茶」は変化がなかった。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総合評価の平均値について、</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ブランド提示有無で差があるか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どうかを確認するために、</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「対応のある</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検定」を行った。</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「お～いお茶」に注目すると、</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p-value = 0.006</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であるため、</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ブランド提示有無で有意差があることが確認された。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2800516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味覚要素</a:t>
            </a:r>
            <a:endParaRPr kumimoji="1" lang="ja-JP" altLang="en-US" dirty="0"/>
          </a:p>
        </p:txBody>
      </p:sp>
      <p:pic>
        <p:nvPicPr>
          <p:cNvPr id="5" name="図 4"/>
          <p:cNvPicPr/>
          <p:nvPr/>
        </p:nvPicPr>
        <p:blipFill>
          <a:blip r:embed="rId2"/>
          <a:stretch>
            <a:fillRect/>
          </a:stretch>
        </p:blipFill>
        <p:spPr>
          <a:xfrm>
            <a:off x="1044893" y="1954530"/>
            <a:ext cx="7115175" cy="2173288"/>
          </a:xfrm>
          <a:prstGeom prst="rect">
            <a:avLst/>
          </a:prstGeom>
        </p:spPr>
      </p:pic>
      <p:pic>
        <p:nvPicPr>
          <p:cNvPr id="6" name="図 5"/>
          <p:cNvPicPr/>
          <p:nvPr/>
        </p:nvPicPr>
        <p:blipFill>
          <a:blip r:embed="rId3"/>
          <a:stretch>
            <a:fillRect/>
          </a:stretch>
        </p:blipFill>
        <p:spPr>
          <a:xfrm>
            <a:off x="1037273" y="4545648"/>
            <a:ext cx="7115175" cy="2173287"/>
          </a:xfrm>
          <a:prstGeom prst="rect">
            <a:avLst/>
          </a:prstGeom>
        </p:spPr>
      </p:pic>
      <p:sp>
        <p:nvSpPr>
          <p:cNvPr id="10" name="正方形/長方形 9"/>
          <p:cNvSpPr/>
          <p:nvPr/>
        </p:nvSpPr>
        <p:spPr>
          <a:xfrm>
            <a:off x="252413" y="1719860"/>
            <a:ext cx="3827266" cy="25279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味覚要素の強弱の変化</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（提示有り</a:t>
            </a:r>
            <a:r>
              <a:rPr kumimoji="1" lang="en-US" altLang="ja-JP" sz="1000" dirty="0">
                <a:solidFill>
                  <a:schemeClr val="tx1">
                    <a:lumMod val="85000"/>
                    <a:lumOff val="15000"/>
                  </a:schemeClr>
                </a:solidFill>
                <a:latin typeface="Yu Gothic Medium" panose="020B0400000000000000" pitchFamily="34" charset="-128"/>
                <a:ea typeface="Yu Gothic Medium" panose="020B0400000000000000" pitchFamily="34" charset="-128"/>
              </a:rPr>
              <a:t>- </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提示無し）</a:t>
            </a:r>
          </a:p>
        </p:txBody>
      </p:sp>
      <p:sp>
        <p:nvSpPr>
          <p:cNvPr id="11" name="正方形/長方形 10"/>
          <p:cNvSpPr/>
          <p:nvPr/>
        </p:nvSpPr>
        <p:spPr>
          <a:xfrm>
            <a:off x="252413" y="4305600"/>
            <a:ext cx="3827266" cy="25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味覚要素の好みの変化</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（提示有り</a:t>
            </a:r>
            <a:r>
              <a:rPr kumimoji="1" lang="en-US" altLang="ja-JP" sz="1000" dirty="0">
                <a:solidFill>
                  <a:schemeClr val="tx1">
                    <a:lumMod val="85000"/>
                    <a:lumOff val="15000"/>
                  </a:schemeClr>
                </a:solidFill>
                <a:latin typeface="Yu Gothic Medium" panose="020B0400000000000000" pitchFamily="34" charset="-128"/>
                <a:ea typeface="Yu Gothic Medium" panose="020B0400000000000000" pitchFamily="34" charset="-128"/>
              </a:rPr>
              <a:t>- </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提示無し）</a:t>
            </a:r>
            <a:endPar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endParaRPr>
          </a:p>
        </p:txBody>
      </p:sp>
      <p:sp>
        <p:nvSpPr>
          <p:cNvPr id="7" name="テキスト ボックス 6"/>
          <p:cNvSpPr txBox="1"/>
          <p:nvPr/>
        </p:nvSpPr>
        <p:spPr>
          <a:xfrm>
            <a:off x="246857" y="663883"/>
            <a:ext cx="8653303" cy="88831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味覚要素の感じ方についてもブランド提示有無で変化があるのだろうか？各要素の平均点について「ブランド提示無し」</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と「ブランド提示有り」の変化を確認した。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「味覚要素の好みの変化」を見ると、いずれもプラスの値となっているため、ブランド名を提示することで好意度が</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上がったことが分かる。「伊右衛門」は多くの要素でその上げ幅が最も大きい。</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Tree>
    <p:extLst>
      <p:ext uri="{BB962C8B-B14F-4D97-AF65-F5344CB8AC3E}">
        <p14:creationId xmlns:p14="http://schemas.microsoft.com/office/powerpoint/2010/main" val="408675718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味覚イメージ</a:t>
            </a:r>
            <a:endParaRPr kumimoji="1" lang="ja-JP" altLang="en-US" dirty="0"/>
          </a:p>
        </p:txBody>
      </p:sp>
      <p:pic>
        <p:nvPicPr>
          <p:cNvPr id="6" name="図 5"/>
          <p:cNvPicPr/>
          <p:nvPr/>
        </p:nvPicPr>
        <p:blipFill>
          <a:blip r:embed="rId2"/>
          <a:stretch>
            <a:fillRect/>
          </a:stretch>
        </p:blipFill>
        <p:spPr>
          <a:xfrm>
            <a:off x="166986" y="2394054"/>
            <a:ext cx="8794201" cy="3535200"/>
          </a:xfrm>
          <a:prstGeom prst="rect">
            <a:avLst/>
          </a:prstGeom>
        </p:spPr>
      </p:pic>
      <p:sp>
        <p:nvSpPr>
          <p:cNvPr id="4" name="テキスト ボックス 3"/>
          <p:cNvSpPr txBox="1"/>
          <p:nvPr/>
        </p:nvSpPr>
        <p:spPr>
          <a:xfrm>
            <a:off x="246857" y="663883"/>
            <a:ext cx="8650287" cy="1149921"/>
          </a:xfrm>
          <a:prstGeom prst="rect">
            <a:avLst/>
          </a:prstGeom>
          <a:noFill/>
        </p:spPr>
        <p:txBody>
          <a:bodyPr wrap="square" lIns="72000" tIns="36000" rIns="36000" bIns="36000" rtlCol="0">
            <a:spAutoFit/>
          </a:bodyPr>
          <a:lstStyle/>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味覚イメージについても前ページと同様にブランド提示有無での差分を確認した。</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伊右衛門」は多くの項目で上げ幅が大きい。特に「甘み・苦み・渋みのバランスが良い」「後味が良い」「新鮮な茶葉の香りがする」「毎日飲んでも飽きなそう」で顕著。ブランドイメージなどによってこれらの差が生じているのだろう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lgn="l">
              <a:spcAft>
                <a:spcPts val="600"/>
              </a:spcAft>
              <a:buClr>
                <a:srgbClr val="7D268A"/>
              </a:buClr>
              <a:buFont typeface="Wingdings" panose="05000000000000000000" pitchFamily="2" charset="2"/>
              <a:buChar char="n"/>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一方で「生茶」は他のブランドと比較して、ブランド提示有無の差分は小さく、マイナスの値となっている項目もある。</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「生茶」の味覚評価は、ブランド名によってはあまり影響されない様子。</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5" name="正方形/長方形 4"/>
          <p:cNvSpPr/>
          <p:nvPr/>
        </p:nvSpPr>
        <p:spPr>
          <a:xfrm>
            <a:off x="252413" y="2093514"/>
            <a:ext cx="3827266" cy="252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rPr>
              <a:t>味覚イメージの変化</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（提示有り</a:t>
            </a:r>
            <a:r>
              <a:rPr kumimoji="1" lang="en-US" altLang="ja-JP" sz="1000" dirty="0">
                <a:solidFill>
                  <a:schemeClr val="tx1">
                    <a:lumMod val="85000"/>
                    <a:lumOff val="15000"/>
                  </a:schemeClr>
                </a:solidFill>
                <a:latin typeface="Yu Gothic Medium" panose="020B0400000000000000" pitchFamily="34" charset="-128"/>
                <a:ea typeface="Yu Gothic Medium" panose="020B0400000000000000" pitchFamily="34" charset="-128"/>
              </a:rPr>
              <a:t>- </a:t>
            </a:r>
            <a:r>
              <a:rPr kumimoji="1" lang="ja-JP" altLang="en-US" sz="1000" dirty="0">
                <a:solidFill>
                  <a:schemeClr val="tx1">
                    <a:lumMod val="85000"/>
                    <a:lumOff val="15000"/>
                  </a:schemeClr>
                </a:solidFill>
                <a:latin typeface="Yu Gothic Medium" panose="020B0400000000000000" pitchFamily="34" charset="-128"/>
                <a:ea typeface="Yu Gothic Medium" panose="020B0400000000000000" pitchFamily="34" charset="-128"/>
              </a:rPr>
              <a:t>提示無し）</a:t>
            </a:r>
            <a:endParaRPr kumimoji="1" lang="ja-JP" altLang="en-US" sz="1200" dirty="0">
              <a:solidFill>
                <a:schemeClr val="tx1">
                  <a:lumMod val="85000"/>
                  <a:lumOff val="15000"/>
                </a:schemeClr>
              </a:solidFill>
              <a:latin typeface="Yu Gothic Medium" panose="020B0400000000000000" pitchFamily="34" charset="-128"/>
              <a:ea typeface="Yu Gothic Medium" panose="020B0400000000000000" pitchFamily="34" charset="-128"/>
            </a:endParaRPr>
          </a:p>
        </p:txBody>
      </p:sp>
    </p:spTree>
    <p:extLst>
      <p:ext uri="{BB962C8B-B14F-4D97-AF65-F5344CB8AC3E}">
        <p14:creationId xmlns:p14="http://schemas.microsoft.com/office/powerpoint/2010/main" val="35171392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1. </a:t>
            </a:r>
            <a:r>
              <a:rPr kumimoji="1" lang="ja-JP" altLang="en-US" dirty="0"/>
              <a:t>調査概要</a:t>
            </a:r>
          </a:p>
        </p:txBody>
      </p:sp>
    </p:spTree>
    <p:extLst>
      <p:ext uri="{BB962C8B-B14F-4D97-AF65-F5344CB8AC3E}">
        <p14:creationId xmlns:p14="http://schemas.microsoft.com/office/powerpoint/2010/main" val="2288333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コンテンツ プレースホルダー 1"/>
          <p:cNvSpPr>
            <a:spLocks noGrp="1"/>
          </p:cNvSpPr>
          <p:nvPr>
            <p:ph idx="1"/>
          </p:nvPr>
        </p:nvSpPr>
        <p:spPr>
          <a:xfrm>
            <a:off x="179388" y="760491"/>
            <a:ext cx="8785225" cy="5764133"/>
          </a:xfrm>
        </p:spPr>
        <p:txBody>
          <a:bodyPr rIns="0">
            <a:normAutofit/>
          </a:bodyPr>
          <a:lstStyle/>
          <a:p>
            <a:pPr marL="182563" indent="-182563">
              <a:lnSpc>
                <a:spcPct val="100000"/>
              </a:lnSpc>
              <a:spcBef>
                <a:spcPts val="0"/>
              </a:spcBef>
              <a:spcAft>
                <a:spcPts val="1200"/>
              </a:spcAft>
              <a:tabLst>
                <a:tab pos="1341438" algn="l"/>
                <a:tab pos="1524000" algn="l"/>
              </a:tabLst>
            </a:pPr>
            <a:r>
              <a:rPr kumimoji="1" lang="ja-JP" altLang="en-US" sz="1200" dirty="0">
                <a:latin typeface="游ゴシック Medium" panose="020B0500000000000000" pitchFamily="50" charset="-128"/>
                <a:ea typeface="游ゴシック Medium" panose="020B0500000000000000" pitchFamily="50" charset="-128"/>
              </a:rPr>
              <a:t>調査背景</a:t>
            </a:r>
            <a:r>
              <a:rPr kumimoji="1" lang="ja-JP" altLang="en-US" sz="1200">
                <a:latin typeface="游ゴシック Medium" panose="020B0500000000000000" pitchFamily="50" charset="-128"/>
                <a:ea typeface="游ゴシック Medium" panose="020B0500000000000000" pitchFamily="50" charset="-128"/>
              </a:rPr>
              <a:t>・目的</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ある</a:t>
            </a:r>
            <a:r>
              <a:rPr lang="ja-JP" altLang="en-US" sz="1200" dirty="0">
                <a:latin typeface="游ゴシック Medium" panose="020B0500000000000000" pitchFamily="50" charset="-128"/>
                <a:ea typeface="游ゴシック Medium" panose="020B0500000000000000" pitchFamily="50" charset="-128"/>
              </a:rPr>
              <a:t>飲料メーカーは、長年、ペットボトル入りの緑茶を販売しており、</a:t>
            </a:r>
            <a:br>
              <a:rPr lang="en-US" altLang="ja-JP" sz="1200" dirty="0">
                <a:latin typeface="游ゴシック Medium" panose="020B0500000000000000" pitchFamily="50" charset="-128"/>
                <a:ea typeface="游ゴシック Medium" panose="020B0500000000000000" pitchFamily="50" charset="-128"/>
              </a:rPr>
            </a:br>
            <a:r>
              <a:rPr lang="en-US" altLang="ja-JP" sz="1100" dirty="0">
                <a:latin typeface="游ゴシック Medium" panose="020B0500000000000000" pitchFamily="50" charset="-128"/>
                <a:ea typeface="游ゴシック Medium" panose="020B0500000000000000" pitchFamily="50" charset="-128"/>
              </a:rPr>
              <a:t>(</a:t>
            </a:r>
            <a:r>
              <a:rPr lang="ja-JP" altLang="en-US" sz="1100">
                <a:latin typeface="游ゴシック Medium" panose="020B0500000000000000" pitchFamily="50" charset="-128"/>
                <a:ea typeface="游ゴシック Medium" panose="020B0500000000000000" pitchFamily="50" charset="-128"/>
              </a:rPr>
              <a:t>仮想例</a:t>
            </a:r>
            <a:r>
              <a:rPr lang="en-US" altLang="ja-JP" sz="1100" dirty="0">
                <a:latin typeface="游ゴシック Medium" panose="020B0500000000000000" pitchFamily="50" charset="-128"/>
                <a:ea typeface="游ゴシック Medium" panose="020B0500000000000000" pitchFamily="50" charset="-128"/>
              </a:rPr>
              <a:t>)</a:t>
            </a:r>
            <a:r>
              <a:rPr lang="en-US" altLang="ja-JP" sz="1400" dirty="0">
                <a:latin typeface="游ゴシック Medium" panose="020B0500000000000000" pitchFamily="50" charset="-128"/>
                <a:ea typeface="游ゴシック Medium" panose="020B0500000000000000" pitchFamily="50" charset="-128"/>
              </a:rPr>
              <a:t>	</a:t>
            </a: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今後さらに売上を拡大するために、緑茶の味を生活者の嗜好に合わせる必要があると考えている。</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しかし、生活者は味の違いだけでなくブランドに対する印象などを含めて考慮し、</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購買するブランドを選択していると考えられる。</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そこで、各社の緑茶の味覚評価を得ることで、生活者の嗜好にあった味を提供できているかを確認する。</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また、ブランド名を提示しない時と提示した時の評価を比較し、各ブランドのブランド力を確認する。</a:t>
            </a:r>
            <a:endParaRPr lang="en-US" altLang="ja-JP" sz="1200" dirty="0">
              <a:latin typeface="游ゴシック Medium" panose="020B0500000000000000" pitchFamily="50" charset="-128"/>
              <a:ea typeface="游ゴシック Medium" panose="020B0500000000000000" pitchFamily="50" charset="-128"/>
            </a:endParaRPr>
          </a:p>
          <a:p>
            <a:pPr marL="182563" indent="-182563">
              <a:lnSpc>
                <a:spcPct val="100000"/>
              </a:lnSpc>
              <a:spcBef>
                <a:spcPts val="0"/>
              </a:spcBef>
              <a:spcAft>
                <a:spcPts val="1200"/>
              </a:spcAft>
              <a:tabLst>
                <a:tab pos="1341438" algn="l"/>
                <a:tab pos="1524000" algn="l"/>
              </a:tabLst>
            </a:pPr>
            <a:r>
              <a:rPr lang="ja-JP" altLang="en-US" sz="1200" dirty="0">
                <a:latin typeface="游ゴシック Medium" panose="020B0500000000000000" pitchFamily="50" charset="-128"/>
                <a:ea typeface="游ゴシック Medium" panose="020B0500000000000000" pitchFamily="50" charset="-128"/>
              </a:rPr>
              <a:t>調査対象者</a:t>
            </a: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a:t>
            </a: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以下の条件にすべて合致し、会場調査に参加できる方</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a:t>
            </a:r>
            <a:r>
              <a:rPr lang="en-US" altLang="ja-JP" sz="1200" dirty="0">
                <a:latin typeface="游ゴシック Medium" panose="020B0500000000000000" pitchFamily="50" charset="-128"/>
                <a:ea typeface="游ゴシック Medium" panose="020B0500000000000000" pitchFamily="50" charset="-128"/>
              </a:rPr>
              <a:t>20</a:t>
            </a:r>
            <a:r>
              <a:rPr lang="ja-JP" altLang="en-US" sz="1200" dirty="0">
                <a:latin typeface="游ゴシック Medium" panose="020B0500000000000000" pitchFamily="50" charset="-128"/>
                <a:ea typeface="游ゴシック Medium" panose="020B0500000000000000" pitchFamily="50" charset="-128"/>
              </a:rPr>
              <a:t>歳～</a:t>
            </a:r>
            <a:r>
              <a:rPr lang="en-US" altLang="ja-JP" sz="1200" dirty="0">
                <a:latin typeface="游ゴシック Medium" panose="020B0500000000000000" pitchFamily="50" charset="-128"/>
                <a:ea typeface="游ゴシック Medium" panose="020B0500000000000000" pitchFamily="50" charset="-128"/>
              </a:rPr>
              <a:t>59</a:t>
            </a:r>
            <a:r>
              <a:rPr lang="ja-JP" altLang="en-US" sz="1200" dirty="0">
                <a:latin typeface="游ゴシック Medium" panose="020B0500000000000000" pitchFamily="50" charset="-128"/>
                <a:ea typeface="游ゴシック Medium" panose="020B0500000000000000" pitchFamily="50" charset="-128"/>
              </a:rPr>
              <a:t>歳の男女</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a:t>
            </a:r>
            <a:r>
              <a:rPr lang="en-US" altLang="ja-JP" sz="1200" dirty="0">
                <a:latin typeface="游ゴシック Medium" panose="020B0500000000000000" pitchFamily="50" charset="-128"/>
                <a:ea typeface="游ゴシック Medium" panose="020B0500000000000000" pitchFamily="50" charset="-128"/>
              </a:rPr>
              <a:t>1</a:t>
            </a:r>
            <a:r>
              <a:rPr lang="ja-JP" altLang="en-US" sz="1200" dirty="0">
                <a:latin typeface="游ゴシック Medium" panose="020B0500000000000000" pitchFamily="50" charset="-128"/>
                <a:ea typeface="游ゴシック Medium" panose="020B0500000000000000" pitchFamily="50" charset="-128"/>
              </a:rPr>
              <a:t>都</a:t>
            </a:r>
            <a:r>
              <a:rPr lang="en-US" altLang="ja-JP" sz="1200" dirty="0">
                <a:latin typeface="游ゴシック Medium" panose="020B0500000000000000" pitchFamily="50" charset="-128"/>
                <a:ea typeface="游ゴシック Medium" panose="020B0500000000000000" pitchFamily="50" charset="-128"/>
              </a:rPr>
              <a:t>3</a:t>
            </a:r>
            <a:r>
              <a:rPr lang="ja-JP" altLang="en-US" sz="1200" dirty="0">
                <a:latin typeface="游ゴシック Medium" panose="020B0500000000000000" pitchFamily="50" charset="-128"/>
                <a:ea typeface="游ゴシック Medium" panose="020B0500000000000000" pitchFamily="50" charset="-128"/>
              </a:rPr>
              <a:t>県に在住</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・市販の緑茶飲料（</a:t>
            </a:r>
            <a:r>
              <a:rPr lang="en-US" altLang="ja-JP" sz="1200" dirty="0">
                <a:latin typeface="游ゴシック Medium" panose="020B0500000000000000" pitchFamily="50" charset="-128"/>
                <a:ea typeface="游ゴシック Medium" panose="020B0500000000000000" pitchFamily="50" charset="-128"/>
              </a:rPr>
              <a:t>250</a:t>
            </a:r>
            <a:r>
              <a:rPr lang="ja-JP" altLang="en-US" sz="1200" dirty="0">
                <a:latin typeface="游ゴシック Medium" panose="020B0500000000000000" pitchFamily="50" charset="-128"/>
                <a:ea typeface="游ゴシック Medium" panose="020B0500000000000000" pitchFamily="50" charset="-128"/>
              </a:rPr>
              <a:t>～</a:t>
            </a:r>
            <a:r>
              <a:rPr lang="en-US" altLang="ja-JP" sz="1200" dirty="0">
                <a:latin typeface="游ゴシック Medium" panose="020B0500000000000000" pitchFamily="50" charset="-128"/>
                <a:ea typeface="游ゴシック Medium" panose="020B0500000000000000" pitchFamily="50" charset="-128"/>
              </a:rPr>
              <a:t>700ml</a:t>
            </a:r>
            <a:r>
              <a:rPr lang="ja-JP" altLang="en-US" sz="1200" dirty="0">
                <a:latin typeface="游ゴシック Medium" panose="020B0500000000000000" pitchFamily="50" charset="-128"/>
                <a:ea typeface="游ゴシック Medium" panose="020B0500000000000000" pitchFamily="50" charset="-128"/>
              </a:rPr>
              <a:t>程度のペットボトル）の自購入・自飲用者（週</a:t>
            </a:r>
            <a:r>
              <a:rPr lang="en-US" altLang="ja-JP" sz="1200" dirty="0">
                <a:latin typeface="游ゴシック Medium" panose="020B0500000000000000" pitchFamily="50" charset="-128"/>
                <a:ea typeface="游ゴシック Medium" panose="020B0500000000000000" pitchFamily="50" charset="-128"/>
              </a:rPr>
              <a:t>1</a:t>
            </a:r>
            <a:r>
              <a:rPr lang="ja-JP" altLang="en-US" sz="1200" dirty="0">
                <a:latin typeface="游ゴシック Medium" panose="020B0500000000000000" pitchFamily="50" charset="-128"/>
                <a:ea typeface="游ゴシック Medium" panose="020B0500000000000000" pitchFamily="50" charset="-128"/>
              </a:rPr>
              <a:t>本以上）</a:t>
            </a:r>
            <a:br>
              <a:rPr lang="en-US" altLang="ja-JP" sz="1200" dirty="0">
                <a:latin typeface="游ゴシック Medium" panose="020B0500000000000000" pitchFamily="50" charset="-128"/>
                <a:ea typeface="游ゴシック Medium" panose="020B0500000000000000" pitchFamily="50" charset="-128"/>
              </a:rPr>
            </a:b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・「お～いお茶」「綾鷹」「伊右衛門」「生茶」をすべて知っている人</a:t>
            </a:r>
            <a:endParaRPr kumimoji="1" lang="en-US" altLang="ja-JP" sz="1200" dirty="0">
              <a:latin typeface="游ゴシック Medium" panose="020B0500000000000000" pitchFamily="50" charset="-128"/>
              <a:ea typeface="游ゴシック Medium" panose="020B0500000000000000" pitchFamily="50" charset="-128"/>
            </a:endParaRPr>
          </a:p>
          <a:p>
            <a:pPr marL="182563" indent="-182563">
              <a:lnSpc>
                <a:spcPct val="100000"/>
              </a:lnSpc>
              <a:spcBef>
                <a:spcPts val="0"/>
              </a:spcBef>
              <a:spcAft>
                <a:spcPts val="1200"/>
              </a:spcAft>
              <a:tabLst>
                <a:tab pos="1341438" algn="l"/>
                <a:tab pos="1524000" algn="l"/>
              </a:tabLst>
            </a:pPr>
            <a:r>
              <a:rPr kumimoji="1" lang="ja-JP" altLang="en-US" sz="1200" dirty="0">
                <a:latin typeface="游ゴシック Medium" panose="020B0500000000000000" pitchFamily="50" charset="-128"/>
                <a:ea typeface="游ゴシック Medium" panose="020B0500000000000000" pitchFamily="50" charset="-128"/>
              </a:rPr>
              <a:t>調査手法</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会場調査</a:t>
            </a:r>
            <a:br>
              <a:rPr kumimoji="1" lang="en-US" altLang="ja-JP" sz="1200" dirty="0">
                <a:latin typeface="游ゴシック Medium" panose="020B0500000000000000" pitchFamily="50" charset="-128"/>
                <a:ea typeface="游ゴシック Medium" panose="020B0500000000000000" pitchFamily="50" charset="-128"/>
              </a:rPr>
            </a:br>
            <a:r>
              <a:rPr kumimoji="1" lang="en-US" altLang="ja-JP" sz="1200" dirty="0">
                <a:latin typeface="游ゴシック Medium" panose="020B0500000000000000" pitchFamily="50" charset="-128"/>
                <a:ea typeface="游ゴシック Medium" panose="020B0500000000000000" pitchFamily="50" charset="-128"/>
              </a:rPr>
              <a:t>		※ </a:t>
            </a:r>
            <a:r>
              <a:rPr kumimoji="1" lang="ja-JP" altLang="en-US" sz="1200" dirty="0">
                <a:latin typeface="游ゴシック Medium" panose="020B0500000000000000" pitchFamily="50" charset="-128"/>
                <a:ea typeface="游ゴシック Medium" panose="020B0500000000000000" pitchFamily="50" charset="-128"/>
              </a:rPr>
              <a:t>調査対象者はインターネット調査による事前調査を用いて呼集</a:t>
            </a:r>
            <a:endParaRPr lang="en-US" altLang="ja-JP" sz="1200" dirty="0">
              <a:latin typeface="游ゴシック Medium" panose="020B0500000000000000" pitchFamily="50" charset="-128"/>
              <a:ea typeface="游ゴシック Medium" panose="020B0500000000000000" pitchFamily="50" charset="-128"/>
            </a:endParaRPr>
          </a:p>
          <a:p>
            <a:pPr marL="182563" indent="-182563">
              <a:lnSpc>
                <a:spcPct val="100000"/>
              </a:lnSpc>
              <a:spcBef>
                <a:spcPts val="0"/>
              </a:spcBef>
              <a:spcAft>
                <a:spcPts val="1200"/>
              </a:spcAft>
              <a:tabLst>
                <a:tab pos="1341438" algn="l"/>
                <a:tab pos="1524000" algn="l"/>
              </a:tabLst>
            </a:pPr>
            <a:r>
              <a:rPr lang="ja-JP" altLang="en-US" sz="1200" dirty="0">
                <a:latin typeface="游ゴシック Medium" panose="020B0500000000000000" pitchFamily="50" charset="-128"/>
                <a:ea typeface="游ゴシック Medium" panose="020B0500000000000000" pitchFamily="50" charset="-128"/>
              </a:rPr>
              <a:t>調査時期</a:t>
            </a:r>
            <a:r>
              <a:rPr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a:t>
            </a:r>
            <a:r>
              <a:rPr lang="en-US" altLang="ja-JP" sz="1200" dirty="0">
                <a:latin typeface="游ゴシック Medium" panose="020B0500000000000000" pitchFamily="50" charset="-128"/>
                <a:ea typeface="游ゴシック Medium" panose="020B0500000000000000" pitchFamily="50" charset="-128"/>
              </a:rPr>
              <a:t>	2020</a:t>
            </a:r>
            <a:r>
              <a:rPr lang="ja-JP" altLang="en-US" sz="1200" dirty="0">
                <a:latin typeface="游ゴシック Medium" panose="020B0500000000000000" pitchFamily="50" charset="-128"/>
                <a:ea typeface="游ゴシック Medium" panose="020B0500000000000000" pitchFamily="50" charset="-128"/>
              </a:rPr>
              <a:t>年</a:t>
            </a:r>
            <a:r>
              <a:rPr lang="en-US" altLang="ja-JP" sz="1200" dirty="0">
                <a:latin typeface="游ゴシック Medium" panose="020B0500000000000000" pitchFamily="50" charset="-128"/>
                <a:ea typeface="游ゴシック Medium" panose="020B0500000000000000" pitchFamily="50" charset="-128"/>
              </a:rPr>
              <a:t>2</a:t>
            </a:r>
            <a:r>
              <a:rPr lang="ja-JP" altLang="en-US" sz="1200" dirty="0">
                <a:latin typeface="游ゴシック Medium" panose="020B0500000000000000" pitchFamily="50" charset="-128"/>
                <a:ea typeface="游ゴシック Medium" panose="020B0500000000000000" pitchFamily="50" charset="-128"/>
              </a:rPr>
              <a:t>月</a:t>
            </a:r>
            <a:r>
              <a:rPr lang="en-US" altLang="ja-JP" sz="1200" dirty="0">
                <a:latin typeface="游ゴシック Medium" panose="020B0500000000000000" pitchFamily="50" charset="-128"/>
                <a:ea typeface="游ゴシック Medium" panose="020B0500000000000000" pitchFamily="50" charset="-128"/>
              </a:rPr>
              <a:t>29</a:t>
            </a:r>
            <a:r>
              <a:rPr lang="ja-JP" altLang="en-US" sz="1200" dirty="0">
                <a:latin typeface="游ゴシック Medium" panose="020B0500000000000000" pitchFamily="50" charset="-128"/>
                <a:ea typeface="游ゴシック Medium" panose="020B0500000000000000" pitchFamily="50" charset="-128"/>
              </a:rPr>
              <a:t>日（土） ～ </a:t>
            </a:r>
            <a:r>
              <a:rPr lang="en-US" altLang="ja-JP" sz="1200" dirty="0">
                <a:latin typeface="游ゴシック Medium" panose="020B0500000000000000" pitchFamily="50" charset="-128"/>
                <a:ea typeface="游ゴシック Medium" panose="020B0500000000000000" pitchFamily="50" charset="-128"/>
              </a:rPr>
              <a:t>3</a:t>
            </a:r>
            <a:r>
              <a:rPr lang="ja-JP" altLang="en-US" sz="1200" dirty="0">
                <a:latin typeface="游ゴシック Medium" panose="020B0500000000000000" pitchFamily="50" charset="-128"/>
                <a:ea typeface="游ゴシック Medium" panose="020B0500000000000000" pitchFamily="50" charset="-128"/>
              </a:rPr>
              <a:t>月</a:t>
            </a:r>
            <a:r>
              <a:rPr lang="en-US" altLang="ja-JP" sz="1200" dirty="0">
                <a:latin typeface="游ゴシック Medium" panose="020B0500000000000000" pitchFamily="50" charset="-128"/>
                <a:ea typeface="游ゴシック Medium" panose="020B0500000000000000" pitchFamily="50" charset="-128"/>
              </a:rPr>
              <a:t>2</a:t>
            </a:r>
            <a:r>
              <a:rPr lang="ja-JP" altLang="en-US" sz="1200" dirty="0">
                <a:latin typeface="游ゴシック Medium" panose="020B0500000000000000" pitchFamily="50" charset="-128"/>
                <a:ea typeface="游ゴシック Medium" panose="020B0500000000000000" pitchFamily="50" charset="-128"/>
              </a:rPr>
              <a:t>日（月）</a:t>
            </a:r>
            <a:endParaRPr lang="en-US" altLang="ja-JP" sz="1200" dirty="0">
              <a:latin typeface="游ゴシック Medium" panose="020B0500000000000000" pitchFamily="50" charset="-128"/>
              <a:ea typeface="游ゴシック Medium" panose="020B0500000000000000" pitchFamily="50" charset="-128"/>
            </a:endParaRPr>
          </a:p>
          <a:p>
            <a:pPr marL="182563" indent="-182563">
              <a:lnSpc>
                <a:spcPct val="100000"/>
              </a:lnSpc>
              <a:spcBef>
                <a:spcPts val="0"/>
              </a:spcBef>
              <a:spcAft>
                <a:spcPts val="1200"/>
              </a:spcAft>
              <a:tabLst>
                <a:tab pos="1341438" algn="l"/>
                <a:tab pos="1524000" algn="l"/>
              </a:tabLst>
            </a:pPr>
            <a:r>
              <a:rPr kumimoji="1" lang="ja-JP" altLang="en-US" sz="1200" dirty="0">
                <a:latin typeface="游ゴシック Medium" panose="020B0500000000000000" pitchFamily="50" charset="-128"/>
                <a:ea typeface="游ゴシック Medium" panose="020B0500000000000000" pitchFamily="50" charset="-128"/>
              </a:rPr>
              <a:t>有効回答数</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a:t>
            </a:r>
            <a:r>
              <a:rPr kumimoji="1" lang="en-US" altLang="ja-JP" sz="1200" dirty="0">
                <a:latin typeface="游ゴシック Medium" panose="020B0500000000000000" pitchFamily="50" charset="-128"/>
                <a:ea typeface="游ゴシック Medium" panose="020B0500000000000000" pitchFamily="50" charset="-128"/>
              </a:rPr>
              <a:t>	258</a:t>
            </a:r>
            <a:r>
              <a:rPr kumimoji="1" lang="ja-JP" altLang="en-US" sz="1200" dirty="0">
                <a:latin typeface="游ゴシック Medium" panose="020B0500000000000000" pitchFamily="50" charset="-128"/>
                <a:ea typeface="游ゴシック Medium" panose="020B0500000000000000" pitchFamily="50" charset="-128"/>
              </a:rPr>
              <a:t>人</a:t>
            </a:r>
            <a:endParaRPr lang="en-US" altLang="ja-JP" sz="1200" dirty="0">
              <a:latin typeface="游ゴシック Medium" panose="020B0500000000000000" pitchFamily="50" charset="-128"/>
              <a:ea typeface="游ゴシック Medium" panose="020B0500000000000000" pitchFamily="50" charset="-128"/>
            </a:endParaRPr>
          </a:p>
          <a:p>
            <a:pPr marL="182563" indent="-182563">
              <a:lnSpc>
                <a:spcPct val="100000"/>
              </a:lnSpc>
              <a:spcBef>
                <a:spcPts val="0"/>
              </a:spcBef>
              <a:spcAft>
                <a:spcPts val="1200"/>
              </a:spcAft>
              <a:tabLst>
                <a:tab pos="1341438" algn="l"/>
                <a:tab pos="1524000" algn="l"/>
              </a:tabLst>
            </a:pPr>
            <a:r>
              <a:rPr kumimoji="1" lang="ja-JP" altLang="en-US" sz="1200" dirty="0">
                <a:latin typeface="游ゴシック Medium" panose="020B0500000000000000" pitchFamily="50" charset="-128"/>
                <a:ea typeface="游ゴシック Medium" panose="020B0500000000000000" pitchFamily="50" charset="-128"/>
              </a:rPr>
              <a:t>サンプル構成</a:t>
            </a:r>
            <a:r>
              <a:rPr kumimoji="1" lang="en-US" altLang="ja-JP" sz="1200" dirty="0">
                <a:latin typeface="游ゴシック Medium" panose="020B0500000000000000" pitchFamily="50" charset="-128"/>
                <a:ea typeface="游ゴシック Medium" panose="020B0500000000000000" pitchFamily="50" charset="-128"/>
              </a:rPr>
              <a:t>	</a:t>
            </a:r>
            <a:r>
              <a:rPr kumimoji="1" lang="ja-JP" altLang="en-US" sz="1200" dirty="0">
                <a:latin typeface="游ゴシック Medium" panose="020B0500000000000000" pitchFamily="50" charset="-128"/>
                <a:ea typeface="游ゴシック Medium" panose="020B0500000000000000" pitchFamily="50" charset="-128"/>
              </a:rPr>
              <a:t>：</a:t>
            </a:r>
            <a:r>
              <a:rPr kumimoji="1" lang="en-US" altLang="ja-JP" sz="1200" dirty="0">
                <a:latin typeface="游ゴシック Medium" panose="020B0500000000000000" pitchFamily="50" charset="-128"/>
                <a:ea typeface="游ゴシック Medium" panose="020B0500000000000000" pitchFamily="50" charset="-128"/>
              </a:rPr>
              <a:t>	</a:t>
            </a:r>
            <a:r>
              <a:rPr lang="ja-JP" altLang="en-US" sz="1200" dirty="0">
                <a:latin typeface="游ゴシック Medium" panose="020B0500000000000000" pitchFamily="50" charset="-128"/>
                <a:ea typeface="游ゴシック Medium" panose="020B0500000000000000" pitchFamily="50" charset="-128"/>
              </a:rPr>
              <a:t>性別・年代・最も好きな緑茶ブランドで均等割付</a:t>
            </a:r>
            <a:endParaRPr kumimoji="1" lang="en-US" altLang="ja-JP" sz="1200" dirty="0">
              <a:latin typeface="游ゴシック Medium" panose="020B0500000000000000" pitchFamily="50" charset="-128"/>
              <a:ea typeface="游ゴシック Medium" panose="020B0500000000000000" pitchFamily="50" charset="-128"/>
            </a:endParaRPr>
          </a:p>
        </p:txBody>
      </p:sp>
      <p:sp>
        <p:nvSpPr>
          <p:cNvPr id="4" name="タイトル 3"/>
          <p:cNvSpPr>
            <a:spLocks noGrp="1"/>
          </p:cNvSpPr>
          <p:nvPr>
            <p:ph type="title"/>
          </p:nvPr>
        </p:nvSpPr>
        <p:spPr/>
        <p:txBody>
          <a:bodyPr/>
          <a:lstStyle/>
          <a:p>
            <a:r>
              <a:rPr kumimoji="1" lang="ja-JP" altLang="en-US" dirty="0"/>
              <a:t>調査概要</a:t>
            </a:r>
          </a:p>
        </p:txBody>
      </p:sp>
      <p:pic>
        <p:nvPicPr>
          <p:cNvPr id="5" name="図 4"/>
          <p:cNvPicPr/>
          <p:nvPr/>
        </p:nvPicPr>
        <p:blipFill>
          <a:blip r:embed="rId2"/>
          <a:stretch>
            <a:fillRect/>
          </a:stretch>
        </p:blipFill>
        <p:spPr>
          <a:xfrm>
            <a:off x="634828" y="4768075"/>
            <a:ext cx="7752419" cy="1831106"/>
          </a:xfrm>
          <a:prstGeom prst="rect">
            <a:avLst/>
          </a:prstGeom>
        </p:spPr>
      </p:pic>
      <p:sp>
        <p:nvSpPr>
          <p:cNvPr id="10" name="テキスト ボックス 9"/>
          <p:cNvSpPr txBox="1"/>
          <p:nvPr/>
        </p:nvSpPr>
        <p:spPr>
          <a:xfrm>
            <a:off x="1515315" y="4576477"/>
            <a:ext cx="2007281" cy="276999"/>
          </a:xfrm>
          <a:prstGeom prst="rect">
            <a:avLst/>
          </a:prstGeom>
          <a:noFill/>
        </p:spPr>
        <p:txBody>
          <a:bodyPr wrap="none" rtlCol="0">
            <a:spAutoFit/>
          </a:bodyPr>
          <a:lstStyle/>
          <a:p>
            <a:pPr marL="171450" indent="-171450" algn="l">
              <a:spcAft>
                <a:spcPts val="600"/>
              </a:spcAft>
              <a:buFont typeface="Wingdings" panose="05000000000000000000" pitchFamily="2" charset="2"/>
              <a:buChar char="l"/>
            </a:pPr>
            <a:r>
              <a:rPr kumimoji="1" lang="ja-JP" altLang="en-US" sz="1200" b="1" dirty="0">
                <a:solidFill>
                  <a:srgbClr val="7D268A"/>
                </a:solidFill>
                <a:latin typeface="游ゴシック" panose="020B0400000000000000" pitchFamily="50" charset="-128"/>
                <a:ea typeface="游ゴシック" panose="020B0400000000000000" pitchFamily="50" charset="-128"/>
              </a:rPr>
              <a:t>観察データ群（</a:t>
            </a:r>
            <a:r>
              <a:rPr kumimoji="1" lang="en-US" altLang="ja-JP" sz="1200" b="1" dirty="0">
                <a:solidFill>
                  <a:srgbClr val="7D268A"/>
                </a:solidFill>
                <a:latin typeface="游ゴシック" panose="020B0400000000000000" pitchFamily="50" charset="-128"/>
                <a:ea typeface="游ゴシック" panose="020B0400000000000000" pitchFamily="50" charset="-128"/>
              </a:rPr>
              <a:t>129</a:t>
            </a:r>
            <a:r>
              <a:rPr kumimoji="1" lang="ja-JP" altLang="en-US" sz="1200" b="1" dirty="0">
                <a:solidFill>
                  <a:srgbClr val="7D268A"/>
                </a:solidFill>
                <a:latin typeface="游ゴシック" panose="020B0400000000000000" pitchFamily="50" charset="-128"/>
                <a:ea typeface="游ゴシック" panose="020B0400000000000000" pitchFamily="50" charset="-128"/>
              </a:rPr>
              <a:t>人）</a:t>
            </a:r>
          </a:p>
        </p:txBody>
      </p:sp>
      <p:sp>
        <p:nvSpPr>
          <p:cNvPr id="11" name="テキスト ボックス 10"/>
          <p:cNvSpPr txBox="1"/>
          <p:nvPr/>
        </p:nvSpPr>
        <p:spPr>
          <a:xfrm>
            <a:off x="5518653" y="4576477"/>
            <a:ext cx="2007281" cy="276999"/>
          </a:xfrm>
          <a:prstGeom prst="rect">
            <a:avLst/>
          </a:prstGeom>
          <a:noFill/>
        </p:spPr>
        <p:txBody>
          <a:bodyPr wrap="none" rtlCol="0">
            <a:spAutoFit/>
          </a:bodyPr>
          <a:lstStyle/>
          <a:p>
            <a:pPr marL="171450" indent="-171450" algn="l">
              <a:spcAft>
                <a:spcPts val="600"/>
              </a:spcAft>
              <a:buFont typeface="Wingdings" panose="05000000000000000000" pitchFamily="2" charset="2"/>
              <a:buChar char="l"/>
            </a:pPr>
            <a:r>
              <a:rPr kumimoji="1" lang="ja-JP" altLang="en-US" sz="1200" b="1" dirty="0">
                <a:solidFill>
                  <a:srgbClr val="7D268A"/>
                </a:solidFill>
                <a:latin typeface="游ゴシック" panose="020B0400000000000000" pitchFamily="50" charset="-128"/>
                <a:ea typeface="游ゴシック" panose="020B0400000000000000" pitchFamily="50" charset="-128"/>
              </a:rPr>
              <a:t>実験データ群（</a:t>
            </a:r>
            <a:r>
              <a:rPr kumimoji="1" lang="en-US" altLang="ja-JP" sz="1200" b="1" dirty="0">
                <a:solidFill>
                  <a:srgbClr val="7D268A"/>
                </a:solidFill>
                <a:latin typeface="游ゴシック" panose="020B0400000000000000" pitchFamily="50" charset="-128"/>
                <a:ea typeface="游ゴシック" panose="020B0400000000000000" pitchFamily="50" charset="-128"/>
              </a:rPr>
              <a:t>129</a:t>
            </a:r>
            <a:r>
              <a:rPr kumimoji="1" lang="ja-JP" altLang="en-US" sz="1200" b="1" dirty="0">
                <a:solidFill>
                  <a:srgbClr val="7D268A"/>
                </a:solidFill>
                <a:latin typeface="游ゴシック" panose="020B0400000000000000" pitchFamily="50" charset="-128"/>
                <a:ea typeface="游ゴシック" panose="020B0400000000000000" pitchFamily="50" charset="-128"/>
              </a:rPr>
              <a:t>人）</a:t>
            </a:r>
          </a:p>
        </p:txBody>
      </p:sp>
    </p:spTree>
    <p:extLst>
      <p:ext uri="{BB962C8B-B14F-4D97-AF65-F5344CB8AC3E}">
        <p14:creationId xmlns:p14="http://schemas.microsoft.com/office/powerpoint/2010/main" val="1108570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試飲品の記号とブランドの対応</a:t>
            </a:r>
          </a:p>
        </p:txBody>
      </p:sp>
      <p:sp>
        <p:nvSpPr>
          <p:cNvPr id="9" name="テキスト ボックス 8"/>
          <p:cNvSpPr txBox="1"/>
          <p:nvPr/>
        </p:nvSpPr>
        <p:spPr>
          <a:xfrm>
            <a:off x="1459906" y="959692"/>
            <a:ext cx="413896" cy="584775"/>
          </a:xfrm>
          <a:prstGeom prst="rect">
            <a:avLst/>
          </a:prstGeom>
          <a:noFill/>
        </p:spPr>
        <p:txBody>
          <a:bodyPr wrap="none" rtlCol="0">
            <a:spAutoFit/>
          </a:bodyPr>
          <a:lstStyle/>
          <a:p>
            <a:pPr algn="l">
              <a:spcAft>
                <a:spcPts val="600"/>
              </a:spcAft>
            </a:pPr>
            <a:r>
              <a:rPr kumimoji="1" lang="en-US" altLang="ja-JP" sz="3200" dirty="0">
                <a:solidFill>
                  <a:schemeClr val="tx1">
                    <a:lumMod val="85000"/>
                    <a:lumOff val="15000"/>
                  </a:schemeClr>
                </a:solidFill>
                <a:latin typeface="Segoe UI Symbol" panose="020B0502040204020203" pitchFamily="34" charset="0"/>
                <a:ea typeface="Yu Gothic Medium" panose="020B0400000000000000" pitchFamily="34" charset="-128"/>
              </a:rPr>
              <a:t>P</a:t>
            </a:r>
            <a:endParaRPr kumimoji="1" lang="ja-JP" altLang="en-US" sz="3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0" name="テキスト ボックス 9"/>
          <p:cNvSpPr txBox="1"/>
          <p:nvPr/>
        </p:nvSpPr>
        <p:spPr>
          <a:xfrm>
            <a:off x="3356595" y="959692"/>
            <a:ext cx="494046" cy="584775"/>
          </a:xfrm>
          <a:prstGeom prst="rect">
            <a:avLst/>
          </a:prstGeom>
          <a:noFill/>
        </p:spPr>
        <p:txBody>
          <a:bodyPr wrap="none" rtlCol="0">
            <a:spAutoFit/>
          </a:bodyPr>
          <a:lstStyle/>
          <a:p>
            <a:pPr algn="l">
              <a:spcAft>
                <a:spcPts val="600"/>
              </a:spcAft>
            </a:pPr>
            <a:r>
              <a:rPr kumimoji="1" lang="en-US" altLang="ja-JP" sz="3200" dirty="0">
                <a:solidFill>
                  <a:schemeClr val="tx1">
                    <a:lumMod val="85000"/>
                    <a:lumOff val="15000"/>
                  </a:schemeClr>
                </a:solidFill>
                <a:latin typeface="Segoe UI Symbol" panose="020B0502040204020203" pitchFamily="34" charset="0"/>
                <a:ea typeface="Yu Gothic Medium" panose="020B0400000000000000" pitchFamily="34" charset="-128"/>
              </a:rPr>
              <a:t>Q</a:t>
            </a:r>
            <a:endParaRPr kumimoji="1" lang="ja-JP" altLang="en-US" sz="3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1" name="テキスト ボックス 10"/>
          <p:cNvSpPr txBox="1"/>
          <p:nvPr/>
        </p:nvSpPr>
        <p:spPr>
          <a:xfrm>
            <a:off x="5325419" y="959692"/>
            <a:ext cx="429926" cy="584775"/>
          </a:xfrm>
          <a:prstGeom prst="rect">
            <a:avLst/>
          </a:prstGeom>
          <a:noFill/>
        </p:spPr>
        <p:txBody>
          <a:bodyPr wrap="none" rtlCol="0">
            <a:spAutoFit/>
          </a:bodyPr>
          <a:lstStyle/>
          <a:p>
            <a:pPr algn="l">
              <a:spcAft>
                <a:spcPts val="600"/>
              </a:spcAft>
            </a:pPr>
            <a:r>
              <a:rPr kumimoji="1" lang="en-US" altLang="ja-JP" sz="3200" dirty="0">
                <a:solidFill>
                  <a:schemeClr val="tx1">
                    <a:lumMod val="85000"/>
                    <a:lumOff val="15000"/>
                  </a:schemeClr>
                </a:solidFill>
                <a:latin typeface="Segoe UI Symbol" panose="020B0502040204020203" pitchFamily="34" charset="0"/>
                <a:ea typeface="Yu Gothic Medium" panose="020B0400000000000000" pitchFamily="34" charset="-128"/>
              </a:rPr>
              <a:t>R</a:t>
            </a:r>
            <a:endParaRPr kumimoji="1" lang="ja-JP" altLang="en-US" sz="3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2" name="テキスト ボックス 11"/>
          <p:cNvSpPr txBox="1"/>
          <p:nvPr/>
        </p:nvSpPr>
        <p:spPr>
          <a:xfrm>
            <a:off x="7275810" y="959692"/>
            <a:ext cx="402674" cy="584775"/>
          </a:xfrm>
          <a:prstGeom prst="rect">
            <a:avLst/>
          </a:prstGeom>
          <a:noFill/>
        </p:spPr>
        <p:txBody>
          <a:bodyPr wrap="none" rtlCol="0">
            <a:spAutoFit/>
          </a:bodyPr>
          <a:lstStyle/>
          <a:p>
            <a:pPr algn="l">
              <a:spcAft>
                <a:spcPts val="600"/>
              </a:spcAft>
            </a:pPr>
            <a:r>
              <a:rPr kumimoji="1" lang="en-US" altLang="ja-JP" sz="3200" dirty="0">
                <a:solidFill>
                  <a:schemeClr val="tx1">
                    <a:lumMod val="85000"/>
                    <a:lumOff val="15000"/>
                  </a:schemeClr>
                </a:solidFill>
                <a:latin typeface="Segoe UI Symbol" panose="020B0502040204020203" pitchFamily="34" charset="0"/>
                <a:ea typeface="Yu Gothic Medium" panose="020B0400000000000000" pitchFamily="34" charset="-128"/>
              </a:rPr>
              <a:t>S</a:t>
            </a:r>
            <a:endParaRPr kumimoji="1" lang="ja-JP" altLang="en-US" sz="3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grpSp>
        <p:nvGrpSpPr>
          <p:cNvPr id="13" name="グループ化 12"/>
          <p:cNvGrpSpPr/>
          <p:nvPr/>
        </p:nvGrpSpPr>
        <p:grpSpPr>
          <a:xfrm>
            <a:off x="904854" y="1601264"/>
            <a:ext cx="7334293" cy="4000500"/>
            <a:chOff x="714693" y="1191941"/>
            <a:chExt cx="7334293" cy="4000500"/>
          </a:xfrm>
        </p:grpSpPr>
        <p:pic>
          <p:nvPicPr>
            <p:cNvPr id="2054" name="Picture 6" descr="\\macromill\peach\20_ソリューション本部\02_1sol_2RU\03_個人作業フォルダ\小西\S_PJ-01132072_滋賀大学_数理DS用データ\07_報告書\画像\伊藤園_お～いお茶.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693" y="1191941"/>
              <a:ext cx="1524000" cy="400050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macromill\peach\20_ソリューション本部\02_1sol_2RU\03_個人作業フォルダ\小西\S_PJ-01132072_滋賀大学_数理DS用データ\07_報告書\画像\キリン_生茶.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4986" y="1191941"/>
              <a:ext cx="1524000" cy="4000500"/>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macromill\peach\20_ソリューション本部\02_1sol_2RU\03_個人作業フォルダ\小西\S_PJ-01132072_滋賀大学_数理DS用データ\07_報告書\画像\コカ・コーラ_綾鷹.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1457" y="1191941"/>
              <a:ext cx="1524000" cy="400050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macromill\peach\20_ソリューション本部\02_1sol_2RU\03_個人作業フォルダ\小西\S_PJ-01132072_滋賀大学_数理DS用データ\07_報告書\画像\サントリー_伊右衛門.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88221" y="1191941"/>
              <a:ext cx="1524000" cy="4000500"/>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テキスト ボックス 13"/>
          <p:cNvSpPr txBox="1"/>
          <p:nvPr/>
        </p:nvSpPr>
        <p:spPr>
          <a:xfrm>
            <a:off x="733746" y="5688854"/>
            <a:ext cx="1866217" cy="646331"/>
          </a:xfrm>
          <a:prstGeom prst="rect">
            <a:avLst/>
          </a:prstGeom>
          <a:noFill/>
        </p:spPr>
        <p:txBody>
          <a:bodyPr wrap="none" rtlCol="0">
            <a:spAutoFit/>
          </a:bodyPr>
          <a:lstStyle/>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伊藤園</a:t>
            </a:r>
            <a:endParaRPr kumimoji="1" lang="en-US" altLang="ja-JP" dirty="0">
              <a:solidFill>
                <a:schemeClr val="tx1">
                  <a:lumMod val="85000"/>
                  <a:lumOff val="15000"/>
                </a:schemeClr>
              </a:solidFill>
              <a:latin typeface="游ゴシック Medium" panose="020B0500000000000000" pitchFamily="50" charset="-128"/>
              <a:ea typeface="游ゴシック Medium" panose="020B0500000000000000" pitchFamily="50" charset="-128"/>
            </a:endParaRPr>
          </a:p>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お～いお茶 緑茶</a:t>
            </a:r>
          </a:p>
        </p:txBody>
      </p:sp>
      <p:sp>
        <p:nvSpPr>
          <p:cNvPr id="23" name="テキスト ボックス 22"/>
          <p:cNvSpPr txBox="1"/>
          <p:nvPr/>
        </p:nvSpPr>
        <p:spPr>
          <a:xfrm>
            <a:off x="2818787" y="5688854"/>
            <a:ext cx="1569660" cy="646331"/>
          </a:xfrm>
          <a:prstGeom prst="rect">
            <a:avLst/>
          </a:prstGeom>
          <a:noFill/>
        </p:spPr>
        <p:txBody>
          <a:bodyPr wrap="none" rtlCol="0">
            <a:spAutoFit/>
          </a:bodyPr>
          <a:lstStyle/>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コカ・コーラ</a:t>
            </a:r>
            <a:endParaRPr kumimoji="1" lang="en-US" altLang="ja-JP" dirty="0">
              <a:solidFill>
                <a:schemeClr val="tx1">
                  <a:lumMod val="85000"/>
                  <a:lumOff val="15000"/>
                </a:schemeClr>
              </a:solidFill>
              <a:latin typeface="游ゴシック Medium" panose="020B0500000000000000" pitchFamily="50" charset="-128"/>
              <a:ea typeface="游ゴシック Medium" panose="020B0500000000000000" pitchFamily="50" charset="-128"/>
            </a:endParaRPr>
          </a:p>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綾鷹</a:t>
            </a:r>
          </a:p>
        </p:txBody>
      </p:sp>
      <p:sp>
        <p:nvSpPr>
          <p:cNvPr id="24" name="テキスト ボックス 23"/>
          <p:cNvSpPr txBox="1"/>
          <p:nvPr/>
        </p:nvSpPr>
        <p:spPr>
          <a:xfrm>
            <a:off x="4870967" y="5688854"/>
            <a:ext cx="1338828" cy="646331"/>
          </a:xfrm>
          <a:prstGeom prst="rect">
            <a:avLst/>
          </a:prstGeom>
          <a:noFill/>
        </p:spPr>
        <p:txBody>
          <a:bodyPr wrap="none" rtlCol="0">
            <a:spAutoFit/>
          </a:bodyPr>
          <a:lstStyle/>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サントリー</a:t>
            </a:r>
            <a:endParaRPr kumimoji="1" lang="en-US" altLang="ja-JP" dirty="0">
              <a:solidFill>
                <a:schemeClr val="tx1">
                  <a:lumMod val="85000"/>
                  <a:lumOff val="15000"/>
                </a:schemeClr>
              </a:solidFill>
              <a:latin typeface="游ゴシック Medium" panose="020B0500000000000000" pitchFamily="50" charset="-128"/>
              <a:ea typeface="游ゴシック Medium" panose="020B0500000000000000" pitchFamily="50" charset="-128"/>
            </a:endParaRPr>
          </a:p>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伊右衛門</a:t>
            </a:r>
          </a:p>
        </p:txBody>
      </p:sp>
      <p:sp>
        <p:nvSpPr>
          <p:cNvPr id="25" name="テキスト ボックス 24"/>
          <p:cNvSpPr txBox="1"/>
          <p:nvPr/>
        </p:nvSpPr>
        <p:spPr>
          <a:xfrm>
            <a:off x="7038564" y="5688854"/>
            <a:ext cx="877163" cy="646331"/>
          </a:xfrm>
          <a:prstGeom prst="rect">
            <a:avLst/>
          </a:prstGeom>
          <a:noFill/>
        </p:spPr>
        <p:txBody>
          <a:bodyPr wrap="none" rtlCol="0">
            <a:spAutoFit/>
          </a:bodyPr>
          <a:lstStyle/>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キリン</a:t>
            </a:r>
            <a:endParaRPr kumimoji="1" lang="en-US" altLang="ja-JP" dirty="0">
              <a:solidFill>
                <a:schemeClr val="tx1">
                  <a:lumMod val="85000"/>
                  <a:lumOff val="15000"/>
                </a:schemeClr>
              </a:solidFill>
              <a:latin typeface="游ゴシック Medium" panose="020B0500000000000000" pitchFamily="50" charset="-128"/>
              <a:ea typeface="游ゴシック Medium" panose="020B0500000000000000" pitchFamily="50" charset="-128"/>
            </a:endParaRPr>
          </a:p>
          <a:p>
            <a:pPr algn="ctr"/>
            <a:r>
              <a:rPr kumimoji="1" lang="ja-JP" altLang="en-US" dirty="0">
                <a:solidFill>
                  <a:schemeClr val="tx1">
                    <a:lumMod val="85000"/>
                    <a:lumOff val="15000"/>
                  </a:schemeClr>
                </a:solidFill>
                <a:latin typeface="游ゴシック Medium" panose="020B0500000000000000" pitchFamily="50" charset="-128"/>
                <a:ea typeface="游ゴシック Medium" panose="020B0500000000000000" pitchFamily="50" charset="-128"/>
              </a:rPr>
              <a:t>生茶</a:t>
            </a:r>
          </a:p>
        </p:txBody>
      </p:sp>
    </p:spTree>
    <p:extLst>
      <p:ext uri="{BB962C8B-B14F-4D97-AF65-F5344CB8AC3E}">
        <p14:creationId xmlns:p14="http://schemas.microsoft.com/office/powerpoint/2010/main" val="32782761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5" name="直線コネクタ 94"/>
          <p:cNvCxnSpPr/>
          <p:nvPr/>
        </p:nvCxnSpPr>
        <p:spPr>
          <a:xfrm>
            <a:off x="282591" y="4093872"/>
            <a:ext cx="4779727" cy="9331"/>
          </a:xfrm>
          <a:prstGeom prst="line">
            <a:avLst/>
          </a:prstGeom>
          <a:ln w="1905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78" name="二等辺三角形 77"/>
          <p:cNvSpPr/>
          <p:nvPr/>
        </p:nvSpPr>
        <p:spPr>
          <a:xfrm rot="10800000">
            <a:off x="1683560" y="1233939"/>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79" name="二等辺三角形 78"/>
          <p:cNvSpPr/>
          <p:nvPr/>
        </p:nvSpPr>
        <p:spPr>
          <a:xfrm rot="10800000">
            <a:off x="3797417" y="1233939"/>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4" name="タイトル 3"/>
          <p:cNvSpPr>
            <a:spLocks noGrp="1"/>
          </p:cNvSpPr>
          <p:nvPr>
            <p:ph type="title"/>
          </p:nvPr>
        </p:nvSpPr>
        <p:spPr/>
        <p:txBody>
          <a:bodyPr/>
          <a:lstStyle/>
          <a:p>
            <a:r>
              <a:rPr kumimoji="1" lang="ja-JP" altLang="en-US" dirty="0">
                <a:latin typeface="游ゴシック Medium" panose="020B0500000000000000" pitchFamily="50" charset="-128"/>
                <a:ea typeface="游ゴシック Medium" panose="020B0500000000000000" pitchFamily="50" charset="-128"/>
              </a:rPr>
              <a:t>調査</a:t>
            </a:r>
            <a:r>
              <a:rPr lang="ja-JP" altLang="en-US" dirty="0"/>
              <a:t>の流れ・調査項目</a:t>
            </a:r>
            <a:endParaRPr kumimoji="1" lang="ja-JP" altLang="en-US" dirty="0">
              <a:latin typeface="游ゴシック Medium" panose="020B0500000000000000" pitchFamily="50" charset="-128"/>
              <a:ea typeface="游ゴシック Medium" panose="020B0500000000000000" pitchFamily="50" charset="-128"/>
            </a:endParaRPr>
          </a:p>
        </p:txBody>
      </p:sp>
      <p:sp>
        <p:nvSpPr>
          <p:cNvPr id="2" name="正方形/長方形 1"/>
          <p:cNvSpPr/>
          <p:nvPr/>
        </p:nvSpPr>
        <p:spPr>
          <a:xfrm>
            <a:off x="1077273" y="1367062"/>
            <a:ext cx="3985045" cy="20527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108000" rIns="91440" bIns="108000" numCol="1" spcCol="0" rtlCol="0" fromWordArt="0" anchor="t"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味覚絶対評価</a:t>
            </a:r>
          </a:p>
        </p:txBody>
      </p:sp>
      <p:sp>
        <p:nvSpPr>
          <p:cNvPr id="21" name="正方形/長方形 20"/>
          <p:cNvSpPr/>
          <p:nvPr/>
        </p:nvSpPr>
        <p:spPr>
          <a:xfrm>
            <a:off x="1077273" y="3550793"/>
            <a:ext cx="3985045" cy="48797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味覚相対評価</a:t>
            </a:r>
          </a:p>
        </p:txBody>
      </p:sp>
      <p:grpSp>
        <p:nvGrpSpPr>
          <p:cNvPr id="75" name="グループ化 74"/>
          <p:cNvGrpSpPr/>
          <p:nvPr/>
        </p:nvGrpSpPr>
        <p:grpSpPr>
          <a:xfrm>
            <a:off x="1599251" y="1848508"/>
            <a:ext cx="2941089" cy="1163959"/>
            <a:chOff x="1011398" y="1699212"/>
            <a:chExt cx="2941089" cy="1163959"/>
          </a:xfrm>
        </p:grpSpPr>
        <p:grpSp>
          <p:nvGrpSpPr>
            <p:cNvPr id="59" name="グループ化 58"/>
            <p:cNvGrpSpPr/>
            <p:nvPr/>
          </p:nvGrpSpPr>
          <p:grpSpPr>
            <a:xfrm>
              <a:off x="1011398" y="1699212"/>
              <a:ext cx="469232" cy="1163959"/>
              <a:chOff x="1031459" y="1813742"/>
              <a:chExt cx="469232" cy="1163959"/>
            </a:xfrm>
          </p:grpSpPr>
          <p:sp>
            <p:nvSpPr>
              <p:cNvPr id="48" name="ホームベース 47"/>
              <p:cNvSpPr/>
              <p:nvPr/>
            </p:nvSpPr>
            <p:spPr>
              <a:xfrm rot="5400000">
                <a:off x="898528" y="2310890"/>
                <a:ext cx="735093" cy="116017"/>
              </a:xfrm>
              <a:prstGeom prst="homePlat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b="1">
                  <a:solidFill>
                    <a:schemeClr val="bg1"/>
                  </a:solidFill>
                  <a:latin typeface="Yu Gothic Medium" panose="020B0400000000000000" pitchFamily="34" charset="-128"/>
                  <a:ea typeface="Yu Gothic Medium" panose="020B0400000000000000" pitchFamily="34" charset="-128"/>
                </a:endParaRPr>
              </a:p>
            </p:txBody>
          </p:sp>
          <p:grpSp>
            <p:nvGrpSpPr>
              <p:cNvPr id="55" name="グループ化 54"/>
              <p:cNvGrpSpPr/>
              <p:nvPr/>
            </p:nvGrpSpPr>
            <p:grpSpPr>
              <a:xfrm>
                <a:off x="1031459" y="1813742"/>
                <a:ext cx="469232" cy="1163959"/>
                <a:chOff x="1031459" y="1813742"/>
                <a:chExt cx="469232" cy="1163959"/>
              </a:xfrm>
            </p:grpSpPr>
            <p:sp>
              <p:nvSpPr>
                <p:cNvPr id="27" name="正方形/長方形 26"/>
                <p:cNvSpPr/>
                <p:nvPr/>
              </p:nvSpPr>
              <p:spPr>
                <a:xfrm>
                  <a:off x="1031459" y="1813742"/>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P</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28" name="正方形/長方形 27"/>
                <p:cNvSpPr/>
                <p:nvPr/>
              </p:nvSpPr>
              <p:spPr>
                <a:xfrm>
                  <a:off x="1031459" y="2121465"/>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Q</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29" name="正方形/長方形 28"/>
                <p:cNvSpPr/>
                <p:nvPr/>
              </p:nvSpPr>
              <p:spPr>
                <a:xfrm>
                  <a:off x="1031459" y="2429188"/>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R</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0" name="正方形/長方形 29"/>
                <p:cNvSpPr/>
                <p:nvPr/>
              </p:nvSpPr>
              <p:spPr>
                <a:xfrm>
                  <a:off x="1031459" y="2736911"/>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S</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grpSp>
        </p:grpSp>
        <p:grpSp>
          <p:nvGrpSpPr>
            <p:cNvPr id="58" name="グループ化 57"/>
            <p:cNvGrpSpPr/>
            <p:nvPr/>
          </p:nvGrpSpPr>
          <p:grpSpPr>
            <a:xfrm>
              <a:off x="1835350" y="1699212"/>
              <a:ext cx="469232" cy="1163959"/>
              <a:chOff x="1784240" y="1813742"/>
              <a:chExt cx="469232" cy="1163959"/>
            </a:xfrm>
          </p:grpSpPr>
          <p:sp>
            <p:nvSpPr>
              <p:cNvPr id="49" name="ホームベース 48"/>
              <p:cNvSpPr/>
              <p:nvPr/>
            </p:nvSpPr>
            <p:spPr>
              <a:xfrm rot="5400000">
                <a:off x="1651309" y="2310890"/>
                <a:ext cx="735093" cy="116017"/>
              </a:xfrm>
              <a:prstGeom prst="homePlat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b="1">
                  <a:solidFill>
                    <a:schemeClr val="bg1"/>
                  </a:solidFill>
                  <a:latin typeface="Yu Gothic Medium" panose="020B0400000000000000" pitchFamily="34" charset="-128"/>
                  <a:ea typeface="Yu Gothic Medium" panose="020B0400000000000000" pitchFamily="34" charset="-128"/>
                </a:endParaRPr>
              </a:p>
            </p:txBody>
          </p:sp>
          <p:grpSp>
            <p:nvGrpSpPr>
              <p:cNvPr id="54" name="グループ化 53"/>
              <p:cNvGrpSpPr/>
              <p:nvPr/>
            </p:nvGrpSpPr>
            <p:grpSpPr>
              <a:xfrm>
                <a:off x="1784240" y="1813742"/>
                <a:ext cx="469232" cy="1163959"/>
                <a:chOff x="1784240" y="1813742"/>
                <a:chExt cx="469232" cy="1163959"/>
              </a:xfrm>
            </p:grpSpPr>
            <p:sp>
              <p:nvSpPr>
                <p:cNvPr id="31" name="正方形/長方形 30"/>
                <p:cNvSpPr/>
                <p:nvPr/>
              </p:nvSpPr>
              <p:spPr>
                <a:xfrm>
                  <a:off x="1784240" y="2736911"/>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P</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2" name="正方形/長方形 31"/>
                <p:cNvSpPr/>
                <p:nvPr/>
              </p:nvSpPr>
              <p:spPr>
                <a:xfrm>
                  <a:off x="1784240" y="1813742"/>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Q</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3" name="正方形/長方形 32"/>
                <p:cNvSpPr/>
                <p:nvPr/>
              </p:nvSpPr>
              <p:spPr>
                <a:xfrm>
                  <a:off x="1784240" y="2121465"/>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R</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4" name="正方形/長方形 33"/>
                <p:cNvSpPr/>
                <p:nvPr/>
              </p:nvSpPr>
              <p:spPr>
                <a:xfrm>
                  <a:off x="1784240" y="2429188"/>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S</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grpSp>
        </p:grpSp>
        <p:grpSp>
          <p:nvGrpSpPr>
            <p:cNvPr id="57" name="グループ化 56"/>
            <p:cNvGrpSpPr/>
            <p:nvPr/>
          </p:nvGrpSpPr>
          <p:grpSpPr>
            <a:xfrm>
              <a:off x="2659302" y="1699212"/>
              <a:ext cx="469232" cy="1163959"/>
              <a:chOff x="2537021" y="1813742"/>
              <a:chExt cx="469232" cy="1163959"/>
            </a:xfrm>
          </p:grpSpPr>
          <p:sp>
            <p:nvSpPr>
              <p:cNvPr id="50" name="ホームベース 49"/>
              <p:cNvSpPr/>
              <p:nvPr/>
            </p:nvSpPr>
            <p:spPr>
              <a:xfrm rot="5400000">
                <a:off x="2404090" y="2310890"/>
                <a:ext cx="735093" cy="116017"/>
              </a:xfrm>
              <a:prstGeom prst="homePlat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b="1">
                  <a:solidFill>
                    <a:schemeClr val="bg1"/>
                  </a:solidFill>
                  <a:latin typeface="Yu Gothic Medium" panose="020B0400000000000000" pitchFamily="34" charset="-128"/>
                  <a:ea typeface="Yu Gothic Medium" panose="020B0400000000000000" pitchFamily="34" charset="-128"/>
                </a:endParaRPr>
              </a:p>
            </p:txBody>
          </p:sp>
          <p:grpSp>
            <p:nvGrpSpPr>
              <p:cNvPr id="53" name="グループ化 52"/>
              <p:cNvGrpSpPr/>
              <p:nvPr/>
            </p:nvGrpSpPr>
            <p:grpSpPr>
              <a:xfrm>
                <a:off x="2537021" y="1813742"/>
                <a:ext cx="469232" cy="1163959"/>
                <a:chOff x="2537021" y="1813742"/>
                <a:chExt cx="469232" cy="1163959"/>
              </a:xfrm>
            </p:grpSpPr>
            <p:sp>
              <p:nvSpPr>
                <p:cNvPr id="35" name="正方形/長方形 34"/>
                <p:cNvSpPr/>
                <p:nvPr/>
              </p:nvSpPr>
              <p:spPr>
                <a:xfrm>
                  <a:off x="2537021" y="2429188"/>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P</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6" name="正方形/長方形 35"/>
                <p:cNvSpPr/>
                <p:nvPr/>
              </p:nvSpPr>
              <p:spPr>
                <a:xfrm>
                  <a:off x="2537021" y="2736911"/>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Q</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7" name="正方形/長方形 36"/>
                <p:cNvSpPr/>
                <p:nvPr/>
              </p:nvSpPr>
              <p:spPr>
                <a:xfrm>
                  <a:off x="2537021" y="1813742"/>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R</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38" name="正方形/長方形 37"/>
                <p:cNvSpPr/>
                <p:nvPr/>
              </p:nvSpPr>
              <p:spPr>
                <a:xfrm>
                  <a:off x="2537021" y="2121465"/>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S</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grpSp>
        </p:grpSp>
        <p:grpSp>
          <p:nvGrpSpPr>
            <p:cNvPr id="56" name="グループ化 55"/>
            <p:cNvGrpSpPr/>
            <p:nvPr/>
          </p:nvGrpSpPr>
          <p:grpSpPr>
            <a:xfrm>
              <a:off x="3483255" y="1699212"/>
              <a:ext cx="469232" cy="1163959"/>
              <a:chOff x="3289801" y="1813742"/>
              <a:chExt cx="469232" cy="1163959"/>
            </a:xfrm>
          </p:grpSpPr>
          <p:sp>
            <p:nvSpPr>
              <p:cNvPr id="51" name="ホームベース 50"/>
              <p:cNvSpPr/>
              <p:nvPr/>
            </p:nvSpPr>
            <p:spPr>
              <a:xfrm rot="5400000">
                <a:off x="3156870" y="2310890"/>
                <a:ext cx="735093" cy="116017"/>
              </a:xfrm>
              <a:prstGeom prst="homePlat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b="1">
                  <a:solidFill>
                    <a:schemeClr val="bg1"/>
                  </a:solidFill>
                  <a:latin typeface="Yu Gothic Medium" panose="020B0400000000000000" pitchFamily="34" charset="-128"/>
                  <a:ea typeface="Yu Gothic Medium" panose="020B0400000000000000" pitchFamily="34" charset="-128"/>
                </a:endParaRPr>
              </a:p>
            </p:txBody>
          </p:sp>
          <p:grpSp>
            <p:nvGrpSpPr>
              <p:cNvPr id="52" name="グループ化 51"/>
              <p:cNvGrpSpPr/>
              <p:nvPr/>
            </p:nvGrpSpPr>
            <p:grpSpPr>
              <a:xfrm>
                <a:off x="3289801" y="1813742"/>
                <a:ext cx="469232" cy="1163959"/>
                <a:chOff x="3289801" y="1813742"/>
                <a:chExt cx="469232" cy="1163959"/>
              </a:xfrm>
            </p:grpSpPr>
            <p:sp>
              <p:nvSpPr>
                <p:cNvPr id="39" name="正方形/長方形 38"/>
                <p:cNvSpPr/>
                <p:nvPr/>
              </p:nvSpPr>
              <p:spPr>
                <a:xfrm>
                  <a:off x="3289801" y="2121465"/>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P</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40" name="正方形/長方形 39"/>
                <p:cNvSpPr/>
                <p:nvPr/>
              </p:nvSpPr>
              <p:spPr>
                <a:xfrm>
                  <a:off x="3289801" y="2429188"/>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Segoe UI Symbol" panose="020B0502040204020203" pitchFamily="34" charset="0"/>
                    </a:rPr>
                    <a:t>Q</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41" name="正方形/長方形 40"/>
                <p:cNvSpPr/>
                <p:nvPr/>
              </p:nvSpPr>
              <p:spPr>
                <a:xfrm>
                  <a:off x="3289801" y="2736911"/>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R</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sp>
              <p:nvSpPr>
                <p:cNvPr id="42" name="正方形/長方形 41"/>
                <p:cNvSpPr/>
                <p:nvPr/>
              </p:nvSpPr>
              <p:spPr>
                <a:xfrm>
                  <a:off x="3289801" y="1813742"/>
                  <a:ext cx="469232" cy="24079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en-US" altLang="ja-JP" sz="1400" b="1" dirty="0">
                      <a:solidFill>
                        <a:schemeClr val="bg1"/>
                      </a:solidFill>
                      <a:latin typeface="Segoe UI Symbol" panose="020B0502040204020203" pitchFamily="34" charset="0"/>
                      <a:ea typeface="Yu Gothic Medium" panose="020B0400000000000000" pitchFamily="34" charset="-128"/>
                    </a:rPr>
                    <a:t>S</a:t>
                  </a:r>
                  <a:endParaRPr kumimoji="1" lang="ja-JP" altLang="en-US" sz="1400" b="1" dirty="0">
                    <a:solidFill>
                      <a:schemeClr val="bg1"/>
                    </a:solidFill>
                    <a:latin typeface="Segoe UI Symbol" panose="020B0502040204020203" pitchFamily="34" charset="0"/>
                    <a:ea typeface="Yu Gothic Medium" panose="020B0400000000000000" pitchFamily="34" charset="-128"/>
                  </a:endParaRPr>
                </a:p>
              </p:txBody>
            </p:sp>
          </p:grpSp>
        </p:grpSp>
      </p:grpSp>
      <p:sp>
        <p:nvSpPr>
          <p:cNvPr id="60" name="テキスト ボックス 59"/>
          <p:cNvSpPr txBox="1"/>
          <p:nvPr/>
        </p:nvSpPr>
        <p:spPr>
          <a:xfrm>
            <a:off x="1483756" y="3086082"/>
            <a:ext cx="2946640" cy="246221"/>
          </a:xfrm>
          <a:prstGeom prst="rect">
            <a:avLst/>
          </a:prstGeom>
          <a:noFill/>
        </p:spPr>
        <p:txBody>
          <a:bodyPr wrap="none" rtlCol="0">
            <a:spAutoFit/>
          </a:bodyPr>
          <a:lstStyle/>
          <a:p>
            <a:pPr algn="ctr">
              <a:spcAft>
                <a:spcPts val="300"/>
              </a:spcAft>
            </a:pP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試飲順は上記</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通りのローテーションを行った</a:t>
            </a:r>
          </a:p>
        </p:txBody>
      </p:sp>
      <p:sp>
        <p:nvSpPr>
          <p:cNvPr id="63" name="正方形/長方形 62"/>
          <p:cNvSpPr/>
          <p:nvPr/>
        </p:nvSpPr>
        <p:spPr>
          <a:xfrm>
            <a:off x="1077273" y="4169764"/>
            <a:ext cx="3985045" cy="487975"/>
          </a:xfrm>
          <a:prstGeom prst="rect">
            <a:avLst/>
          </a:prstGeom>
          <a:solidFill>
            <a:srgbClr val="ADF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棚前購入意向評価</a:t>
            </a:r>
          </a:p>
        </p:txBody>
      </p:sp>
      <p:sp>
        <p:nvSpPr>
          <p:cNvPr id="64" name="正方形/長方形 63"/>
          <p:cNvSpPr/>
          <p:nvPr/>
        </p:nvSpPr>
        <p:spPr>
          <a:xfrm>
            <a:off x="1077273" y="4788735"/>
            <a:ext cx="3985045" cy="487975"/>
          </a:xfrm>
          <a:prstGeom prst="rect">
            <a:avLst/>
          </a:prstGeom>
          <a:solidFill>
            <a:srgbClr val="ADF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ブランドイメージ評価</a:t>
            </a:r>
          </a:p>
        </p:txBody>
      </p:sp>
      <p:sp>
        <p:nvSpPr>
          <p:cNvPr id="65" name="正方形/長方形 64"/>
          <p:cNvSpPr/>
          <p:nvPr/>
        </p:nvSpPr>
        <p:spPr>
          <a:xfrm>
            <a:off x="1077273" y="6026294"/>
            <a:ext cx="1871186" cy="487975"/>
          </a:xfrm>
          <a:prstGeom prst="rect">
            <a:avLst/>
          </a:prstGeom>
          <a:solidFill>
            <a:srgbClr val="ADF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味覚絶対評価</a:t>
            </a:r>
          </a:p>
        </p:txBody>
      </p:sp>
      <p:sp>
        <p:nvSpPr>
          <p:cNvPr id="66" name="正方形/長方形 65"/>
          <p:cNvSpPr/>
          <p:nvPr/>
        </p:nvSpPr>
        <p:spPr>
          <a:xfrm>
            <a:off x="3191130" y="6026294"/>
            <a:ext cx="1871188" cy="487975"/>
          </a:xfrm>
          <a:prstGeom prst="rect">
            <a:avLst/>
          </a:prstGeom>
          <a:solidFill>
            <a:srgbClr val="ADF0A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tx1">
                    <a:lumMod val="85000"/>
                    <a:lumOff val="15000"/>
                  </a:schemeClr>
                </a:solidFill>
                <a:latin typeface="游ゴシック" panose="020B0400000000000000" pitchFamily="50" charset="-128"/>
                <a:ea typeface="游ゴシック" panose="020B0400000000000000" pitchFamily="50" charset="-128"/>
              </a:rPr>
              <a:t>味覚絶対評価</a:t>
            </a:r>
          </a:p>
        </p:txBody>
      </p:sp>
      <p:sp>
        <p:nvSpPr>
          <p:cNvPr id="76" name="正方形/長方形 75"/>
          <p:cNvSpPr/>
          <p:nvPr/>
        </p:nvSpPr>
        <p:spPr>
          <a:xfrm>
            <a:off x="1077273" y="848271"/>
            <a:ext cx="1871186" cy="387795"/>
          </a:xfrm>
          <a:prstGeom prst="rect">
            <a:avLst/>
          </a:prstGeom>
          <a:solidFill>
            <a:srgbClr val="7D26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bg1"/>
                </a:solidFill>
                <a:latin typeface="游ゴシック" panose="020B0400000000000000" pitchFamily="50" charset="-128"/>
                <a:ea typeface="游ゴシック" panose="020B0400000000000000" pitchFamily="50" charset="-128"/>
              </a:rPr>
              <a:t>観察データ群</a:t>
            </a:r>
          </a:p>
        </p:txBody>
      </p:sp>
      <p:sp>
        <p:nvSpPr>
          <p:cNvPr id="77" name="正方形/長方形 76"/>
          <p:cNvSpPr/>
          <p:nvPr/>
        </p:nvSpPr>
        <p:spPr>
          <a:xfrm>
            <a:off x="3191130" y="848271"/>
            <a:ext cx="1871186" cy="387795"/>
          </a:xfrm>
          <a:prstGeom prst="rect">
            <a:avLst/>
          </a:prstGeom>
          <a:solidFill>
            <a:srgbClr val="7D268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r>
              <a:rPr kumimoji="1" lang="ja-JP" altLang="en-US" b="1" dirty="0">
                <a:solidFill>
                  <a:schemeClr val="bg1"/>
                </a:solidFill>
                <a:latin typeface="游ゴシック" panose="020B0400000000000000" pitchFamily="50" charset="-128"/>
                <a:ea typeface="游ゴシック" panose="020B0400000000000000" pitchFamily="50" charset="-128"/>
              </a:rPr>
              <a:t>実験データ群</a:t>
            </a:r>
          </a:p>
        </p:txBody>
      </p:sp>
      <p:sp>
        <p:nvSpPr>
          <p:cNvPr id="84" name="二等辺三角形 83"/>
          <p:cNvSpPr/>
          <p:nvPr/>
        </p:nvSpPr>
        <p:spPr>
          <a:xfrm rot="10800000">
            <a:off x="1683559" y="5276710"/>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85" name="二等辺三角形 84"/>
          <p:cNvSpPr/>
          <p:nvPr/>
        </p:nvSpPr>
        <p:spPr>
          <a:xfrm rot="10800000">
            <a:off x="3797417" y="5276710"/>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86" name="二等辺三角形 85"/>
          <p:cNvSpPr/>
          <p:nvPr/>
        </p:nvSpPr>
        <p:spPr>
          <a:xfrm rot="10800000">
            <a:off x="1683559" y="5883782"/>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87" name="二等辺三角形 86"/>
          <p:cNvSpPr/>
          <p:nvPr/>
        </p:nvSpPr>
        <p:spPr>
          <a:xfrm rot="10800000">
            <a:off x="3797416" y="5883782"/>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88" name="テキスト ボックス 87"/>
          <p:cNvSpPr txBox="1"/>
          <p:nvPr/>
        </p:nvSpPr>
        <p:spPr>
          <a:xfrm>
            <a:off x="1003615" y="5431364"/>
            <a:ext cx="2018501" cy="430887"/>
          </a:xfrm>
          <a:prstGeom prst="rect">
            <a:avLst/>
          </a:prstGeom>
          <a:noFill/>
        </p:spPr>
        <p:txBody>
          <a:bodyPr wrap="none" rtlCol="0">
            <a:spAutoFit/>
          </a:bodyPr>
          <a:lstStyle/>
          <a:p>
            <a:pPr algn="ctr"/>
            <a:r>
              <a:rPr kumimoji="1" lang="ja-JP" altLang="en-US" sz="1100" b="1" dirty="0">
                <a:solidFill>
                  <a:srgbClr val="7D268A"/>
                </a:solidFill>
                <a:latin typeface="+mn-ea"/>
              </a:rPr>
              <a:t>最も買いたいと思った緑茶</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を</a:t>
            </a:r>
            <a:endPar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lgn="ct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試飲品として提供</a:t>
            </a:r>
          </a:p>
        </p:txBody>
      </p:sp>
      <p:sp>
        <p:nvSpPr>
          <p:cNvPr id="89" name="テキスト ボックス 88"/>
          <p:cNvSpPr txBox="1"/>
          <p:nvPr/>
        </p:nvSpPr>
        <p:spPr>
          <a:xfrm>
            <a:off x="2905878" y="5431364"/>
            <a:ext cx="2441694" cy="430887"/>
          </a:xfrm>
          <a:prstGeom prst="rect">
            <a:avLst/>
          </a:prstGeom>
          <a:noFill/>
        </p:spPr>
        <p:txBody>
          <a:bodyPr wrap="none" rtlCol="0">
            <a:spAutoFit/>
          </a:bodyPr>
          <a:lstStyle/>
          <a:p>
            <a:pPr algn="ctr"/>
            <a:r>
              <a:rPr kumimoji="1" lang="ja-JP" altLang="en-US" sz="1100" b="1">
                <a:solidFill>
                  <a:srgbClr val="7D268A"/>
                </a:solidFill>
                <a:latin typeface="游ゴシック" panose="020B0400000000000000" pitchFamily="50" charset="-128"/>
                <a:ea typeface="游ゴシック" panose="020B0400000000000000" pitchFamily="50" charset="-128"/>
              </a:rPr>
              <a:t>事前にランダムに決められた</a:t>
            </a:r>
            <a:r>
              <a:rPr kumimoji="1" lang="ja-JP" altLang="en-US" sz="1100" b="1" dirty="0">
                <a:solidFill>
                  <a:srgbClr val="7D268A"/>
                </a:solidFill>
                <a:latin typeface="游ゴシック" panose="020B0400000000000000" pitchFamily="50" charset="-128"/>
                <a:ea typeface="游ゴシック" panose="020B0400000000000000" pitchFamily="50" charset="-128"/>
              </a:rPr>
              <a:t>緑茶</a:t>
            </a: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を</a:t>
            </a:r>
            <a:endParaRPr kumimoji="1" lang="en-US" altLang="ja-JP" sz="11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lgn="ctr"/>
            <a:r>
              <a:rPr kumimoji="1" lang="ja-JP" altLang="en-US" sz="1100" dirty="0">
                <a:solidFill>
                  <a:schemeClr val="tx1">
                    <a:lumMod val="85000"/>
                    <a:lumOff val="15000"/>
                  </a:schemeClr>
                </a:solidFill>
                <a:latin typeface="Segoe UI Symbol" panose="020B0502040204020203" pitchFamily="34" charset="0"/>
                <a:ea typeface="Yu Gothic Medium" panose="020B0400000000000000" pitchFamily="34" charset="-128"/>
              </a:rPr>
              <a:t>試飲品として提供</a:t>
            </a:r>
          </a:p>
        </p:txBody>
      </p:sp>
      <p:sp>
        <p:nvSpPr>
          <p:cNvPr id="90" name="二等辺三角形 89"/>
          <p:cNvSpPr/>
          <p:nvPr/>
        </p:nvSpPr>
        <p:spPr>
          <a:xfrm rot="10800000">
            <a:off x="2740488" y="3417671"/>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91" name="二等辺三角形 90"/>
          <p:cNvSpPr/>
          <p:nvPr/>
        </p:nvSpPr>
        <p:spPr>
          <a:xfrm rot="10800000">
            <a:off x="2740488" y="4036642"/>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92" name="二等辺三角形 91"/>
          <p:cNvSpPr/>
          <p:nvPr/>
        </p:nvSpPr>
        <p:spPr>
          <a:xfrm rot="10800000">
            <a:off x="2740488" y="4655613"/>
            <a:ext cx="658614" cy="133122"/>
          </a:xfrm>
          <a:prstGeom prst="triangl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00" name="テキスト ボックス 99"/>
          <p:cNvSpPr txBox="1"/>
          <p:nvPr/>
        </p:nvSpPr>
        <p:spPr>
          <a:xfrm>
            <a:off x="282591" y="4625084"/>
            <a:ext cx="688256" cy="442035"/>
          </a:xfrm>
          <a:prstGeom prst="rect">
            <a:avLst/>
          </a:prstGeom>
          <a:noFill/>
        </p:spPr>
        <p:txBody>
          <a:bodyPr wrap="none" lIns="36000" tIns="36000" rIns="36000" bIns="36000" rtlCol="0">
            <a:spAutoFit/>
          </a:bodyPr>
          <a:lstStyle/>
          <a:p>
            <a:pPr algn="ctr"/>
            <a:r>
              <a:rPr kumimoji="1" lang="ja-JP" altLang="en-US" sz="1200" b="1" dirty="0">
                <a:solidFill>
                  <a:srgbClr val="338A26"/>
                </a:solidFill>
                <a:latin typeface="游ゴシック" panose="020B0400000000000000" pitchFamily="50" charset="-128"/>
                <a:ea typeface="游ゴシック" panose="020B0400000000000000" pitchFamily="50" charset="-128"/>
              </a:rPr>
              <a:t>ブランド</a:t>
            </a:r>
            <a:endParaRPr kumimoji="1" lang="en-US" altLang="ja-JP" sz="1200" b="1" dirty="0">
              <a:solidFill>
                <a:srgbClr val="338A26"/>
              </a:solidFill>
              <a:latin typeface="游ゴシック" panose="020B0400000000000000" pitchFamily="50" charset="-128"/>
              <a:ea typeface="游ゴシック" panose="020B0400000000000000" pitchFamily="50" charset="-128"/>
            </a:endParaRPr>
          </a:p>
          <a:p>
            <a:pPr algn="ctr"/>
            <a:r>
              <a:rPr kumimoji="1" lang="ja-JP" altLang="en-US" sz="1200" b="1" dirty="0">
                <a:solidFill>
                  <a:srgbClr val="338A26"/>
                </a:solidFill>
                <a:latin typeface="游ゴシック" panose="020B0400000000000000" pitchFamily="50" charset="-128"/>
                <a:ea typeface="游ゴシック" panose="020B0400000000000000" pitchFamily="50" charset="-128"/>
              </a:rPr>
              <a:t>提示有り</a:t>
            </a:r>
          </a:p>
        </p:txBody>
      </p:sp>
      <p:sp>
        <p:nvSpPr>
          <p:cNvPr id="102" name="右矢印 101"/>
          <p:cNvSpPr/>
          <p:nvPr/>
        </p:nvSpPr>
        <p:spPr>
          <a:xfrm rot="16200000">
            <a:off x="486197" y="3639506"/>
            <a:ext cx="281044" cy="310548"/>
          </a:xfrm>
          <a:prstGeom prst="rightArrow">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03" name="右矢印 102"/>
          <p:cNvSpPr/>
          <p:nvPr/>
        </p:nvSpPr>
        <p:spPr>
          <a:xfrm rot="5400000">
            <a:off x="486197" y="4258477"/>
            <a:ext cx="281044" cy="310548"/>
          </a:xfrm>
          <a:prstGeom prst="rightArrow">
            <a:avLst/>
          </a:prstGeom>
          <a:solidFill>
            <a:srgbClr val="338A2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04" name="テキスト ボックス 103"/>
          <p:cNvSpPr txBox="1"/>
          <p:nvPr/>
        </p:nvSpPr>
        <p:spPr>
          <a:xfrm>
            <a:off x="282591" y="3151903"/>
            <a:ext cx="688256" cy="442035"/>
          </a:xfrm>
          <a:prstGeom prst="rect">
            <a:avLst/>
          </a:prstGeom>
          <a:noFill/>
        </p:spPr>
        <p:txBody>
          <a:bodyPr wrap="none" lIns="36000" tIns="36000" rIns="36000" bIns="36000" rtlCol="0">
            <a:spAutoFit/>
          </a:bodyPr>
          <a:lstStyle/>
          <a:p>
            <a:pPr algn="ct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ブランド</a:t>
            </a:r>
            <a:endParaRPr kumimoji="1" lang="en-US" altLang="ja-JP" sz="1200" b="1" dirty="0">
              <a:solidFill>
                <a:schemeClr val="tx1">
                  <a:lumMod val="85000"/>
                  <a:lumOff val="15000"/>
                </a:schemeClr>
              </a:solidFill>
              <a:latin typeface="游ゴシック" panose="020B0400000000000000" pitchFamily="50" charset="-128"/>
              <a:ea typeface="游ゴシック" panose="020B0400000000000000" pitchFamily="50" charset="-128"/>
            </a:endParaRPr>
          </a:p>
          <a:p>
            <a:pPr algn="ctr"/>
            <a:r>
              <a:rPr kumimoji="1" lang="ja-JP" altLang="en-US" sz="1200" b="1" dirty="0">
                <a:solidFill>
                  <a:schemeClr val="tx1">
                    <a:lumMod val="85000"/>
                    <a:lumOff val="15000"/>
                  </a:schemeClr>
                </a:solidFill>
                <a:latin typeface="游ゴシック" panose="020B0400000000000000" pitchFamily="50" charset="-128"/>
                <a:ea typeface="游ゴシック" panose="020B0400000000000000" pitchFamily="50" charset="-128"/>
              </a:rPr>
              <a:t>提示無し</a:t>
            </a:r>
          </a:p>
        </p:txBody>
      </p:sp>
      <p:sp>
        <p:nvSpPr>
          <p:cNvPr id="107" name="テキスト ボックス 106"/>
          <p:cNvSpPr txBox="1"/>
          <p:nvPr/>
        </p:nvSpPr>
        <p:spPr>
          <a:xfrm>
            <a:off x="5720559" y="848271"/>
            <a:ext cx="2775119" cy="5078313"/>
          </a:xfrm>
          <a:prstGeom prst="rect">
            <a:avLst/>
          </a:prstGeom>
          <a:noFill/>
        </p:spPr>
        <p:txBody>
          <a:bodyPr wrap="none" rtlCol="0">
            <a:spAutoFit/>
          </a:bodyPr>
          <a:lstStyle/>
          <a:p>
            <a:pPr algn="l">
              <a:spcAft>
                <a:spcPts val="600"/>
              </a:spcAft>
              <a:buClr>
                <a:srgbClr val="7D268A"/>
              </a:buClr>
            </a:pPr>
            <a:r>
              <a:rPr kumimoji="1" lang="ja-JP" altLang="en-US" sz="1600" b="1" u="sng" dirty="0">
                <a:solidFill>
                  <a:srgbClr val="7D268A"/>
                </a:solidFill>
                <a:latin typeface="游ゴシック" panose="020B0400000000000000" pitchFamily="50" charset="-128"/>
                <a:ea typeface="游ゴシック" panose="020B0400000000000000" pitchFamily="50" charset="-128"/>
              </a:rPr>
              <a:t>味覚絶対評価</a:t>
            </a:r>
            <a:endParaRPr kumimoji="1" lang="en-US" altLang="ja-JP" sz="1600" b="1" u="sng" dirty="0">
              <a:solidFill>
                <a:srgbClr val="7D268A"/>
              </a:solidFill>
              <a:latin typeface="游ゴシック" panose="020B0400000000000000" pitchFamily="50" charset="-128"/>
              <a:ea typeface="游ゴシック" panose="020B0400000000000000" pitchFamily="50"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10</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点満点）</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総合評価の理由（自由記述）</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味覚要素</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の強弱（</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味覚要素</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の好み（</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味覚イメージ</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lgn="l">
              <a:spcAft>
                <a:spcPts val="600"/>
              </a:spcAft>
              <a:buClr>
                <a:srgbClr val="7D268A"/>
              </a:buClr>
            </a:pPr>
            <a:r>
              <a:rPr kumimoji="1" lang="ja-JP" altLang="en-US" sz="1600" b="1" u="sng" dirty="0">
                <a:solidFill>
                  <a:srgbClr val="7D268A"/>
                </a:solidFill>
                <a:latin typeface="游ゴシック" panose="020B0400000000000000" pitchFamily="50" charset="-128"/>
                <a:ea typeface="游ゴシック" panose="020B0400000000000000" pitchFamily="50" charset="-128"/>
              </a:rPr>
              <a:t>味覚相対評価</a:t>
            </a:r>
            <a:endParaRPr kumimoji="1" lang="en-US" altLang="ja-JP" sz="1600" b="1" u="sng" dirty="0">
              <a:solidFill>
                <a:srgbClr val="7D268A"/>
              </a:solidFill>
              <a:latin typeface="游ゴシック" panose="020B0400000000000000" pitchFamily="50" charset="-128"/>
              <a:ea typeface="游ゴシック" panose="020B0400000000000000" pitchFamily="50"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買いたい気持ちを</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4</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種類の緑茶に按分（割合回答）</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相対評価の理由（自由記述）</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試飲品のブランド当て</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lgn="l">
              <a:spcAft>
                <a:spcPts val="600"/>
              </a:spcAft>
              <a:buClr>
                <a:srgbClr val="7D268A"/>
              </a:buClr>
            </a:pPr>
            <a:r>
              <a:rPr kumimoji="1" lang="ja-JP" altLang="en-US" sz="1600" b="1" u="sng" dirty="0">
                <a:solidFill>
                  <a:srgbClr val="7D268A"/>
                </a:solidFill>
                <a:latin typeface="游ゴシック" panose="020B0400000000000000" pitchFamily="50" charset="-128"/>
                <a:ea typeface="游ゴシック" panose="020B0400000000000000" pitchFamily="50" charset="-128"/>
              </a:rPr>
              <a:t>棚前購入意向評価</a:t>
            </a:r>
            <a:endParaRPr kumimoji="1" lang="en-US" altLang="ja-JP" sz="1600" b="1" u="sng" dirty="0">
              <a:solidFill>
                <a:srgbClr val="7D268A"/>
              </a:solidFill>
              <a:latin typeface="游ゴシック" panose="020B0400000000000000" pitchFamily="50" charset="-128"/>
              <a:ea typeface="游ゴシック" panose="020B0400000000000000" pitchFamily="50"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リーチインを模した棚前</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200" dirty="0" err="1">
                <a:solidFill>
                  <a:schemeClr val="tx1">
                    <a:lumMod val="85000"/>
                    <a:lumOff val="15000"/>
                  </a:schemeClr>
                </a:solidFill>
                <a:latin typeface="Segoe UI Symbol" panose="020B0502040204020203" pitchFamily="34" charset="0"/>
                <a:ea typeface="Yu Gothic Medium" panose="020B0400000000000000" pitchFamily="34" charset="-128"/>
              </a:rPr>
              <a:t>での</a:t>
            </a:r>
            <a:b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b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購入意向</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spcAft>
                <a:spcPts val="600"/>
              </a:spcAft>
              <a:buClr>
                <a:srgbClr val="7D268A"/>
              </a:buClr>
            </a:pPr>
            <a:r>
              <a:rPr kumimoji="1" lang="ja-JP" altLang="en-US" sz="1600" b="1" u="sng" dirty="0">
                <a:solidFill>
                  <a:srgbClr val="7D268A"/>
                </a:solidFill>
                <a:latin typeface="游ゴシック" panose="020B0400000000000000" pitchFamily="50" charset="-128"/>
                <a:ea typeface="游ゴシック" panose="020B0400000000000000" pitchFamily="50" charset="-128"/>
              </a:rPr>
              <a:t>ブランドイメージ評価</a:t>
            </a:r>
            <a:endParaRPr kumimoji="1" lang="en-US" altLang="ja-JP" sz="16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85750" indent="-285750" algn="l">
              <a:spcAft>
                <a:spcPts val="600"/>
              </a:spcAft>
              <a:buClr>
                <a:srgbClr val="7D268A"/>
              </a:buClr>
              <a:buFont typeface="Wingdings" panose="05000000000000000000" pitchFamily="2" charset="2"/>
              <a:buChar char="ü"/>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各ブランドのイメージ</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a:t>
            </a:r>
            <a:r>
              <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rPr>
              <a:t>7</a:t>
            </a: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段階）</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109" name="テキスト ボックス 108"/>
          <p:cNvSpPr txBox="1"/>
          <p:nvPr/>
        </p:nvSpPr>
        <p:spPr>
          <a:xfrm>
            <a:off x="6549503" y="6268048"/>
            <a:ext cx="1980029" cy="438582"/>
          </a:xfrm>
          <a:prstGeom prst="rect">
            <a:avLst/>
          </a:prstGeom>
          <a:noFill/>
        </p:spPr>
        <p:txBody>
          <a:bodyPr wrap="none" rtlCol="0">
            <a:spAutoFit/>
          </a:bodyPr>
          <a:lstStyle/>
          <a:p>
            <a:pPr algn="r">
              <a:spcAft>
                <a:spcPts val="300"/>
              </a:spcAft>
            </a:pP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聴取項目の一覧は</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P.6</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を参照</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algn="r">
              <a:spcAft>
                <a:spcPts val="300"/>
              </a:spcAft>
            </a:pP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 </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リーチインの画像は</a:t>
            </a:r>
            <a:r>
              <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rPr>
              <a:t>P.7</a:t>
            </a: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を参照</a:t>
            </a:r>
          </a:p>
        </p:txBody>
      </p:sp>
    </p:spTree>
    <p:extLst>
      <p:ext uri="{BB962C8B-B14F-4D97-AF65-F5344CB8AC3E}">
        <p14:creationId xmlns:p14="http://schemas.microsoft.com/office/powerpoint/2010/main" val="34369239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聴取項目の詳細</a:t>
            </a:r>
          </a:p>
        </p:txBody>
      </p:sp>
      <p:sp>
        <p:nvSpPr>
          <p:cNvPr id="3" name="テキスト ボックス 2"/>
          <p:cNvSpPr txBox="1"/>
          <p:nvPr/>
        </p:nvSpPr>
        <p:spPr>
          <a:xfrm>
            <a:off x="609250" y="679543"/>
            <a:ext cx="1223412" cy="1708160"/>
          </a:xfrm>
          <a:prstGeom prst="rect">
            <a:avLst/>
          </a:prstGeom>
          <a:noFill/>
        </p:spPr>
        <p:txBody>
          <a:bodyPr wrap="none" rtlCol="0">
            <a:spAutoFit/>
          </a:bodyPr>
          <a:lstStyle/>
          <a:p>
            <a:pPr algn="l">
              <a:spcAft>
                <a:spcPts val="300"/>
              </a:spcAft>
              <a:buClr>
                <a:srgbClr val="7D268A"/>
              </a:buClr>
            </a:pPr>
            <a:r>
              <a:rPr kumimoji="1" lang="ja-JP" altLang="en-US" b="1" u="sng" dirty="0">
                <a:solidFill>
                  <a:srgbClr val="7D268A"/>
                </a:solidFill>
                <a:latin typeface="游ゴシック" panose="020B0400000000000000" pitchFamily="50" charset="-128"/>
                <a:ea typeface="游ゴシック" panose="020B0400000000000000" pitchFamily="50" charset="-128"/>
              </a:rPr>
              <a:t>味覚要素</a:t>
            </a: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甘み</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旨み</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苦み</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渋み</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味の濃さ</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香りの強さ</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4" name="テキスト ボックス 3"/>
          <p:cNvSpPr txBox="1"/>
          <p:nvPr/>
        </p:nvSpPr>
        <p:spPr>
          <a:xfrm>
            <a:off x="2835937" y="679543"/>
            <a:ext cx="2993127" cy="3716402"/>
          </a:xfrm>
          <a:prstGeom prst="rect">
            <a:avLst/>
          </a:prstGeom>
          <a:noFill/>
        </p:spPr>
        <p:txBody>
          <a:bodyPr wrap="none" rtlCol="0">
            <a:spAutoFit/>
          </a:bodyPr>
          <a:lstStyle/>
          <a:p>
            <a:pPr algn="l">
              <a:spcAft>
                <a:spcPts val="300"/>
              </a:spcAft>
              <a:buClr>
                <a:srgbClr val="7D268A"/>
              </a:buClr>
            </a:pPr>
            <a:r>
              <a:rPr kumimoji="1" lang="ja-JP" altLang="en-US" b="1" u="sng" dirty="0">
                <a:solidFill>
                  <a:srgbClr val="7D268A"/>
                </a:solidFill>
                <a:latin typeface="游ゴシック" panose="020B0400000000000000" pitchFamily="50" charset="-128"/>
                <a:ea typeface="游ゴシック" panose="020B0400000000000000" pitchFamily="50" charset="-128"/>
              </a:rPr>
              <a:t>味覚イメージ</a:t>
            </a: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後味が良い</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雑味がない</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余韻が広がる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甘み・苦み・渋みのバランスが良い</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本格的な味がする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急須で淹れたお茶の味がする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茶葉本来の旨みを感じる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新鮮な茶葉の香りがする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香ばしい香りがする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飲むとリラックスできる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飲むと気持ちがリフレッシュする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ゴクゴク飲める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食事に合いそう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毎日飲んでも飽きなそう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口の中がスッキリする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5" name="テキスト ボックス 4"/>
          <p:cNvSpPr txBox="1"/>
          <p:nvPr/>
        </p:nvSpPr>
        <p:spPr>
          <a:xfrm>
            <a:off x="6458991" y="679543"/>
            <a:ext cx="2069797" cy="3716402"/>
          </a:xfrm>
          <a:prstGeom prst="rect">
            <a:avLst/>
          </a:prstGeom>
          <a:noFill/>
        </p:spPr>
        <p:txBody>
          <a:bodyPr wrap="none" rtlCol="0">
            <a:spAutoFit/>
          </a:bodyPr>
          <a:lstStyle/>
          <a:p>
            <a:pPr algn="l">
              <a:spcAft>
                <a:spcPts val="300"/>
              </a:spcAft>
              <a:buClr>
                <a:srgbClr val="7D268A"/>
              </a:buClr>
            </a:pPr>
            <a:r>
              <a:rPr kumimoji="1" lang="ja-JP" altLang="en-US" b="1" u="sng" dirty="0">
                <a:solidFill>
                  <a:srgbClr val="7D268A"/>
                </a:solidFill>
                <a:latin typeface="游ゴシック" panose="020B0400000000000000" pitchFamily="50" charset="-128"/>
                <a:ea typeface="游ゴシック" panose="020B0400000000000000" pitchFamily="50" charset="-128"/>
              </a:rPr>
              <a:t>ブランドイメージ</a:t>
            </a: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現代的な感じ</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伝統的な感じ</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個性的である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平凡である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おしゃれである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スタイリッシュである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高級感がある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本格的である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洗練されている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品質が良さそう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おいしそう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味が濃そう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香りが良さそう</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自分向けである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266700" indent="-266700" algn="l">
              <a:spcAft>
                <a:spcPts val="300"/>
              </a:spcAft>
              <a:buClr>
                <a:srgbClr val="7D268A"/>
              </a:buClr>
              <a:buFont typeface="+mj-lt"/>
              <a:buAutoNum type="arabicPeriod"/>
            </a:pPr>
            <a:r>
              <a:rPr kumimoji="1" lang="ja-JP" altLang="en-US" sz="1200" dirty="0">
                <a:solidFill>
                  <a:schemeClr val="tx1">
                    <a:lumMod val="85000"/>
                    <a:lumOff val="15000"/>
                  </a:schemeClr>
                </a:solidFill>
                <a:latin typeface="Segoe UI Symbol" panose="020B0502040204020203" pitchFamily="34" charset="0"/>
                <a:ea typeface="Yu Gothic Medium" panose="020B0400000000000000" pitchFamily="34" charset="-128"/>
              </a:rPr>
              <a:t>定番の商品である</a:t>
            </a:r>
            <a:endParaRPr kumimoji="1" lang="en-US" altLang="ja-JP" sz="1200" dirty="0">
              <a:solidFill>
                <a:schemeClr val="tx1">
                  <a:lumMod val="85000"/>
                  <a:lumOff val="15000"/>
                </a:schemeClr>
              </a:solidFill>
              <a:latin typeface="Segoe UI Symbol" panose="020B0502040204020203" pitchFamily="34" charset="0"/>
              <a:ea typeface="Yu Gothic Medium" panose="020B0400000000000000" pitchFamily="34" charset="-128"/>
            </a:endParaRPr>
          </a:p>
        </p:txBody>
      </p:sp>
      <p:sp>
        <p:nvSpPr>
          <p:cNvPr id="8" name="角丸四角形 7"/>
          <p:cNvSpPr/>
          <p:nvPr/>
        </p:nvSpPr>
        <p:spPr>
          <a:xfrm>
            <a:off x="606425" y="4511040"/>
            <a:ext cx="7931150" cy="2103120"/>
          </a:xfrm>
          <a:prstGeom prst="roundRect">
            <a:avLst>
              <a:gd name="adj" fmla="val 7098"/>
            </a:avLst>
          </a:prstGeom>
          <a:solidFill>
            <a:srgbClr val="F8ECF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44000" tIns="72000" rIns="91440" bIns="45720" numCol="1" spcCol="0" rtlCol="0" fromWordArt="0" anchor="t" anchorCtr="0" forceAA="0" compatLnSpc="1">
            <a:prstTxWarp prst="textNoShape">
              <a:avLst/>
            </a:prstTxWarp>
            <a:noAutofit/>
          </a:bodyPr>
          <a:lstStyle/>
          <a:p>
            <a:pPr marL="171450" indent="-171450">
              <a:spcAft>
                <a:spcPts val="600"/>
              </a:spcAft>
              <a:buFont typeface="Wingdings" panose="05000000000000000000" pitchFamily="2" charset="2"/>
              <a:buChar char="n"/>
            </a:pPr>
            <a:r>
              <a:rPr kumimoji="1" lang="ja-JP" altLang="en-US" sz="1200" b="1" dirty="0">
                <a:solidFill>
                  <a:srgbClr val="7D268A"/>
                </a:solidFill>
                <a:latin typeface="游ゴシック" panose="020B0400000000000000" pitchFamily="50" charset="-128"/>
                <a:ea typeface="游ゴシック" panose="020B0400000000000000" pitchFamily="50" charset="-128"/>
              </a:rPr>
              <a:t>各聴取項目の選択肢</a:t>
            </a:r>
          </a:p>
        </p:txBody>
      </p:sp>
      <p:sp>
        <p:nvSpPr>
          <p:cNvPr id="6" name="テキスト ボックス 5"/>
          <p:cNvSpPr txBox="1"/>
          <p:nvPr/>
        </p:nvSpPr>
        <p:spPr>
          <a:xfrm>
            <a:off x="1164191" y="5092900"/>
            <a:ext cx="1908215" cy="1400383"/>
          </a:xfrm>
          <a:prstGeom prst="rect">
            <a:avLst/>
          </a:prstGeom>
          <a:noFill/>
        </p:spPr>
        <p:txBody>
          <a:bodyPr wrap="none" rtlCol="0">
            <a:spAutoFit/>
          </a:bodyPr>
          <a:lstStyle/>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とても弱い（とても薄い）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弱い（薄い）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やや弱い（やや薄い）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ふつう</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やや強い（やや濃い）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強い（濃い）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とても強い（とても濃い）</a:t>
            </a:r>
          </a:p>
        </p:txBody>
      </p:sp>
      <p:sp>
        <p:nvSpPr>
          <p:cNvPr id="9" name="テキスト ボックス 8"/>
          <p:cNvSpPr txBox="1"/>
          <p:nvPr/>
        </p:nvSpPr>
        <p:spPr>
          <a:xfrm>
            <a:off x="3486194" y="5092900"/>
            <a:ext cx="1523494" cy="1400383"/>
          </a:xfrm>
          <a:prstGeom prst="rect">
            <a:avLst/>
          </a:prstGeom>
          <a:noFill/>
        </p:spPr>
        <p:txBody>
          <a:bodyPr wrap="none" rtlCol="0">
            <a:spAutoFit/>
          </a:bodyPr>
          <a:lstStyle/>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全く好きではない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好きではない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あまり好きではない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どちらともいえない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やや好き</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好き</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とても好き</a:t>
            </a:r>
          </a:p>
        </p:txBody>
      </p:sp>
      <p:sp>
        <p:nvSpPr>
          <p:cNvPr id="10" name="テキスト ボックス 9"/>
          <p:cNvSpPr txBox="1"/>
          <p:nvPr/>
        </p:nvSpPr>
        <p:spPr>
          <a:xfrm>
            <a:off x="6223871" y="5092900"/>
            <a:ext cx="1651734" cy="1400383"/>
          </a:xfrm>
          <a:prstGeom prst="rect">
            <a:avLst/>
          </a:prstGeom>
          <a:noFill/>
        </p:spPr>
        <p:txBody>
          <a:bodyPr wrap="none" rtlCol="0">
            <a:spAutoFit/>
          </a:bodyPr>
          <a:lstStyle/>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全くあてはまらない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あてはまらない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あまりあてはまらない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どちらともいえない</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ややあてはまる</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あてはまる</a:t>
            </a:r>
            <a:endParaRPr kumimoji="1" lang="en-US" altLang="ja-JP" sz="1000" dirty="0">
              <a:solidFill>
                <a:schemeClr val="tx1">
                  <a:lumMod val="85000"/>
                  <a:lumOff val="15000"/>
                </a:schemeClr>
              </a:solidFill>
              <a:latin typeface="Segoe UI Symbol" panose="020B0502040204020203" pitchFamily="34" charset="0"/>
              <a:ea typeface="Yu Gothic Medium" panose="020B0400000000000000" pitchFamily="34" charset="-128"/>
            </a:endParaRPr>
          </a:p>
          <a:p>
            <a:pPr marL="182563" indent="-182563">
              <a:spcAft>
                <a:spcPts val="300"/>
              </a:spcAft>
              <a:buClr>
                <a:srgbClr val="7D268A"/>
              </a:buClr>
              <a:buFont typeface="+mj-lt"/>
              <a:buAutoNum type="arabicPeriod"/>
            </a:pPr>
            <a:r>
              <a:rPr kumimoji="1" lang="ja-JP" altLang="en-US" sz="1000" dirty="0">
                <a:solidFill>
                  <a:schemeClr val="tx1">
                    <a:lumMod val="85000"/>
                    <a:lumOff val="15000"/>
                  </a:schemeClr>
                </a:solidFill>
                <a:latin typeface="Segoe UI Symbol" panose="020B0502040204020203" pitchFamily="34" charset="0"/>
                <a:ea typeface="Yu Gothic Medium" panose="020B0400000000000000" pitchFamily="34" charset="-128"/>
              </a:rPr>
              <a:t>とてもよくあてはまる</a:t>
            </a:r>
          </a:p>
        </p:txBody>
      </p:sp>
      <p:sp>
        <p:nvSpPr>
          <p:cNvPr id="12" name="角丸四角形 11"/>
          <p:cNvSpPr/>
          <p:nvPr/>
        </p:nvSpPr>
        <p:spPr>
          <a:xfrm>
            <a:off x="992356" y="4998720"/>
            <a:ext cx="4306892" cy="1493520"/>
          </a:xfrm>
          <a:prstGeom prst="roundRect">
            <a:avLst>
              <a:gd name="adj" fmla="val 7483"/>
            </a:avLst>
          </a:prstGeom>
          <a:noFill/>
          <a:ln>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4" name="テキスト ボックス 13"/>
          <p:cNvSpPr txBox="1"/>
          <p:nvPr/>
        </p:nvSpPr>
        <p:spPr>
          <a:xfrm>
            <a:off x="1164191" y="4876800"/>
            <a:ext cx="1338828" cy="246221"/>
          </a:xfrm>
          <a:prstGeom prst="rect">
            <a:avLst/>
          </a:prstGeom>
          <a:solidFill>
            <a:srgbClr val="F8ECFA"/>
          </a:solidFill>
        </p:spPr>
        <p:txBody>
          <a:bodyPr wrap="none" rtlCol="0">
            <a:spAutoFit/>
          </a:bodyPr>
          <a:lstStyle/>
          <a:p>
            <a:pPr algn="l">
              <a:spcAft>
                <a:spcPts val="600"/>
              </a:spcAft>
            </a:pPr>
            <a:r>
              <a:rPr kumimoji="1" lang="ja-JP" altLang="en-US" sz="1000" b="1" dirty="0">
                <a:solidFill>
                  <a:srgbClr val="7D268A"/>
                </a:solidFill>
                <a:latin typeface="游ゴシック" panose="020B0400000000000000" pitchFamily="50" charset="-128"/>
                <a:ea typeface="游ゴシック" panose="020B0400000000000000" pitchFamily="50" charset="-128"/>
              </a:rPr>
              <a:t>味覚要素強弱・好み</a:t>
            </a:r>
          </a:p>
        </p:txBody>
      </p:sp>
      <p:sp>
        <p:nvSpPr>
          <p:cNvPr id="15" name="角丸四角形 14"/>
          <p:cNvSpPr/>
          <p:nvPr/>
        </p:nvSpPr>
        <p:spPr>
          <a:xfrm>
            <a:off x="6038643" y="4998720"/>
            <a:ext cx="2123878" cy="1493520"/>
          </a:xfrm>
          <a:prstGeom prst="roundRect">
            <a:avLst>
              <a:gd name="adj" fmla="val 7483"/>
            </a:avLst>
          </a:prstGeom>
          <a:noFill/>
          <a:ln>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6" name="テキスト ボックス 15"/>
          <p:cNvSpPr txBox="1"/>
          <p:nvPr/>
        </p:nvSpPr>
        <p:spPr>
          <a:xfrm>
            <a:off x="6223871" y="4876800"/>
            <a:ext cx="1595309" cy="246221"/>
          </a:xfrm>
          <a:prstGeom prst="rect">
            <a:avLst/>
          </a:prstGeom>
          <a:solidFill>
            <a:srgbClr val="F8ECFA"/>
          </a:solidFill>
        </p:spPr>
        <p:txBody>
          <a:bodyPr wrap="none" rtlCol="0">
            <a:spAutoFit/>
          </a:bodyPr>
          <a:lstStyle/>
          <a:p>
            <a:pPr algn="l">
              <a:spcAft>
                <a:spcPts val="600"/>
              </a:spcAft>
            </a:pPr>
            <a:r>
              <a:rPr kumimoji="1" lang="ja-JP" altLang="en-US" sz="1000" b="1" dirty="0">
                <a:solidFill>
                  <a:srgbClr val="7D268A"/>
                </a:solidFill>
                <a:latin typeface="游ゴシック" panose="020B0400000000000000" pitchFamily="50" charset="-128"/>
                <a:ea typeface="游ゴシック" panose="020B0400000000000000" pitchFamily="50" charset="-128"/>
              </a:rPr>
              <a:t>味覚・ブランドイメージ</a:t>
            </a:r>
          </a:p>
        </p:txBody>
      </p:sp>
    </p:spTree>
    <p:extLst>
      <p:ext uri="{BB962C8B-B14F-4D97-AF65-F5344CB8AC3E}">
        <p14:creationId xmlns:p14="http://schemas.microsoft.com/office/powerpoint/2010/main" val="10590354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参考：調査会場・試飲品</a:t>
            </a:r>
          </a:p>
        </p:txBody>
      </p:sp>
      <p:pic>
        <p:nvPicPr>
          <p:cNvPr id="3074" name="Picture 2" descr="C:\Users\r_konishi\Documents\01_個人作業\12.滋賀大学派遣\98_ゼミ関連\数理DS\ocha\IMG_20200229_095546.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rot="5400000">
            <a:off x="1726633" y="4332729"/>
            <a:ext cx="3248528" cy="16002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r_konishi\Documents\01_個人作業\12.滋賀大学派遣\98_ゼミ関連\数理DS\ocha\IMG_20200229_125220.jpg"/>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a:stretch/>
        </p:blipFill>
        <p:spPr bwMode="auto">
          <a:xfrm>
            <a:off x="4861560" y="4069877"/>
            <a:ext cx="3544610" cy="2125979"/>
          </a:xfrm>
          <a:prstGeom prst="rect">
            <a:avLst/>
          </a:prstGeom>
          <a:noFill/>
          <a:extLst>
            <a:ext uri="{909E8E84-426E-40DD-AFC4-6F175D3DCCD1}">
              <a14:hiddenFill xmlns:a14="http://schemas.microsoft.com/office/drawing/2010/main">
                <a:solidFill>
                  <a:srgbClr val="FFFFFF"/>
                </a:solidFill>
              </a14:hiddenFill>
            </a:ext>
          </a:extLst>
        </p:spPr>
      </p:pic>
      <p:pic>
        <p:nvPicPr>
          <p:cNvPr id="3077" name="Picture 5" descr="C:\Users\r_konishi\Documents\01_個人作業\12.滋賀大学派遣\98_ゼミ関連\数理DS\ocha\IMG_20200229_125304.jpg"/>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606425" y="1093429"/>
            <a:ext cx="3544610" cy="212597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Users\r_konishi\Documents\01_個人作業\12.滋賀大学派遣\98_ゼミ関連\数理DS\ocha\IMG_20200229_125811.jpg"/>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a:stretch/>
        </p:blipFill>
        <p:spPr bwMode="auto">
          <a:xfrm>
            <a:off x="4861560" y="1093429"/>
            <a:ext cx="3544610" cy="2125979"/>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4861560" y="749260"/>
            <a:ext cx="1088760" cy="338554"/>
          </a:xfrm>
          <a:prstGeom prst="rect">
            <a:avLst/>
          </a:prstGeom>
          <a:noFill/>
        </p:spPr>
        <p:txBody>
          <a:bodyPr wrap="none" rtlCol="0">
            <a:spAutoFit/>
          </a:bodyPr>
          <a:lstStyle/>
          <a:p>
            <a:pPr marL="285750" indent="-285750" algn="l">
              <a:spcAft>
                <a:spcPts val="600"/>
              </a:spcAft>
              <a:buClr>
                <a:srgbClr val="7D268A"/>
              </a:buClr>
              <a:buFont typeface="Wingdings" panose="05000000000000000000" pitchFamily="2" charset="2"/>
              <a:buChar char="n"/>
            </a:pPr>
            <a:r>
              <a:rPr kumimoji="1" lang="ja-JP" altLang="en-US" sz="1600" b="1" dirty="0">
                <a:solidFill>
                  <a:schemeClr val="tx1">
                    <a:lumMod val="85000"/>
                    <a:lumOff val="15000"/>
                  </a:schemeClr>
                </a:solidFill>
                <a:latin typeface="+mn-ea"/>
              </a:rPr>
              <a:t>試飲品</a:t>
            </a:r>
          </a:p>
        </p:txBody>
      </p:sp>
      <p:sp>
        <p:nvSpPr>
          <p:cNvPr id="8" name="テキスト ボックス 7"/>
          <p:cNvSpPr txBox="1"/>
          <p:nvPr/>
        </p:nvSpPr>
        <p:spPr>
          <a:xfrm>
            <a:off x="4861560" y="3719450"/>
            <a:ext cx="3756156" cy="338554"/>
          </a:xfrm>
          <a:prstGeom prst="rect">
            <a:avLst/>
          </a:prstGeom>
          <a:noFill/>
        </p:spPr>
        <p:txBody>
          <a:bodyPr wrap="none" rtlCol="0">
            <a:spAutoFit/>
          </a:bodyPr>
          <a:lstStyle/>
          <a:p>
            <a:pPr marL="285750" indent="-285750" algn="l">
              <a:spcAft>
                <a:spcPts val="600"/>
              </a:spcAft>
              <a:buClr>
                <a:srgbClr val="7D268A"/>
              </a:buClr>
              <a:buFont typeface="Wingdings" panose="05000000000000000000" pitchFamily="2" charset="2"/>
              <a:buChar char="n"/>
            </a:pPr>
            <a:r>
              <a:rPr kumimoji="1" lang="ja-JP" altLang="en-US" sz="1600" b="1" dirty="0">
                <a:solidFill>
                  <a:schemeClr val="tx1">
                    <a:lumMod val="85000"/>
                    <a:lumOff val="15000"/>
                  </a:schemeClr>
                </a:solidFill>
                <a:latin typeface="+mn-ea"/>
              </a:rPr>
              <a:t>ブランドイメージ聴取時の提示方法</a:t>
            </a:r>
          </a:p>
        </p:txBody>
      </p:sp>
      <p:sp>
        <p:nvSpPr>
          <p:cNvPr id="9" name="テキスト ボックス 8"/>
          <p:cNvSpPr txBox="1"/>
          <p:nvPr/>
        </p:nvSpPr>
        <p:spPr>
          <a:xfrm>
            <a:off x="606425" y="749260"/>
            <a:ext cx="2319866" cy="338554"/>
          </a:xfrm>
          <a:prstGeom prst="rect">
            <a:avLst/>
          </a:prstGeom>
          <a:noFill/>
        </p:spPr>
        <p:txBody>
          <a:bodyPr wrap="none" rtlCol="0">
            <a:spAutoFit/>
          </a:bodyPr>
          <a:lstStyle/>
          <a:p>
            <a:pPr marL="285750" indent="-285750" algn="l">
              <a:spcAft>
                <a:spcPts val="600"/>
              </a:spcAft>
              <a:buClr>
                <a:srgbClr val="7D268A"/>
              </a:buClr>
              <a:buFont typeface="Wingdings" panose="05000000000000000000" pitchFamily="2" charset="2"/>
              <a:buChar char="n"/>
            </a:pPr>
            <a:r>
              <a:rPr kumimoji="1" lang="ja-JP" altLang="en-US" sz="1600" b="1" dirty="0">
                <a:solidFill>
                  <a:schemeClr val="tx1">
                    <a:lumMod val="85000"/>
                    <a:lumOff val="15000"/>
                  </a:schemeClr>
                </a:solidFill>
                <a:latin typeface="+mn-ea"/>
              </a:rPr>
              <a:t>調査会場全体の様子</a:t>
            </a:r>
          </a:p>
        </p:txBody>
      </p:sp>
      <p:sp>
        <p:nvSpPr>
          <p:cNvPr id="10" name="テキスト ボックス 9"/>
          <p:cNvSpPr txBox="1"/>
          <p:nvPr/>
        </p:nvSpPr>
        <p:spPr>
          <a:xfrm>
            <a:off x="606425" y="3719450"/>
            <a:ext cx="1499128" cy="338554"/>
          </a:xfrm>
          <a:prstGeom prst="rect">
            <a:avLst/>
          </a:prstGeom>
          <a:noFill/>
        </p:spPr>
        <p:txBody>
          <a:bodyPr wrap="none" rtlCol="0">
            <a:spAutoFit/>
          </a:bodyPr>
          <a:lstStyle/>
          <a:p>
            <a:pPr marL="285750" indent="-285750" algn="l">
              <a:spcAft>
                <a:spcPts val="600"/>
              </a:spcAft>
              <a:buClr>
                <a:srgbClr val="7D268A"/>
              </a:buClr>
              <a:buFont typeface="Wingdings" panose="05000000000000000000" pitchFamily="2" charset="2"/>
              <a:buChar char="n"/>
            </a:pPr>
            <a:r>
              <a:rPr kumimoji="1" lang="ja-JP" altLang="en-US" sz="1600" b="1" dirty="0">
                <a:solidFill>
                  <a:schemeClr val="tx1">
                    <a:lumMod val="85000"/>
                    <a:lumOff val="15000"/>
                  </a:schemeClr>
                </a:solidFill>
                <a:latin typeface="+mn-ea"/>
              </a:rPr>
              <a:t>リーチイン</a:t>
            </a:r>
          </a:p>
        </p:txBody>
      </p:sp>
    </p:spTree>
    <p:extLst>
      <p:ext uri="{BB962C8B-B14F-4D97-AF65-F5344CB8AC3E}">
        <p14:creationId xmlns:p14="http://schemas.microsoft.com/office/powerpoint/2010/main" val="2408757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ローデータの説明</a:t>
            </a:r>
          </a:p>
        </p:txBody>
      </p:sp>
      <p:sp>
        <p:nvSpPr>
          <p:cNvPr id="6" name="テキスト ボックス 5"/>
          <p:cNvSpPr txBox="1"/>
          <p:nvPr/>
        </p:nvSpPr>
        <p:spPr>
          <a:xfrm>
            <a:off x="179388" y="782347"/>
            <a:ext cx="8580679" cy="369332"/>
          </a:xfrm>
          <a:prstGeom prst="rect">
            <a:avLst/>
          </a:prstGeom>
          <a:noFill/>
        </p:spPr>
        <p:txBody>
          <a:bodyPr wrap="square" rtlCol="0">
            <a:spAutoFit/>
          </a:bodyPr>
          <a:lstStyle/>
          <a:p>
            <a:pPr marL="285750" indent="-285750">
              <a:spcAft>
                <a:spcPts val="600"/>
              </a:spcAft>
              <a:buClr>
                <a:srgbClr val="7D268A"/>
              </a:buClr>
              <a:buFont typeface="Wingdings" panose="05000000000000000000" pitchFamily="2" charset="2"/>
              <a:buChar char="n"/>
            </a:pPr>
            <a:r>
              <a:rPr kumimoji="1" lang="ja-JP" altLang="en-US" dirty="0">
                <a:solidFill>
                  <a:schemeClr val="tx1">
                    <a:lumMod val="85000"/>
                    <a:lumOff val="15000"/>
                  </a:schemeClr>
                </a:solidFill>
                <a:latin typeface="Segoe UI Symbol" panose="020B0502040204020203" pitchFamily="34" charset="0"/>
                <a:ea typeface="Yu Gothic Medium" panose="020B0400000000000000" pitchFamily="34" charset="-128"/>
              </a:rPr>
              <a:t>回答データは、</a:t>
            </a:r>
            <a:r>
              <a:rPr kumimoji="1" lang="en-US" altLang="ja-JP" b="1" dirty="0">
                <a:solidFill>
                  <a:schemeClr val="tx1">
                    <a:lumMod val="85000"/>
                    <a:lumOff val="15000"/>
                  </a:schemeClr>
                </a:solidFill>
                <a:latin typeface="Segoe UI Symbol" panose="020B0502040204020203" pitchFamily="34" charset="0"/>
                <a:ea typeface="Yu Gothic Medium" panose="020B0400000000000000" pitchFamily="34" charset="-128"/>
              </a:rPr>
              <a:t>”1010662_rawdata.xlsx”</a:t>
            </a:r>
            <a:r>
              <a:rPr kumimoji="1" lang="ja-JP" altLang="en-US" dirty="0">
                <a:solidFill>
                  <a:schemeClr val="tx1">
                    <a:lumMod val="85000"/>
                    <a:lumOff val="15000"/>
                  </a:schemeClr>
                </a:solidFill>
                <a:latin typeface="Segoe UI Symbol" panose="020B0502040204020203" pitchFamily="34" charset="0"/>
                <a:ea typeface="Yu Gothic Medium" panose="020B0400000000000000" pitchFamily="34" charset="-128"/>
              </a:rPr>
              <a:t>というファイルに収められている。</a:t>
            </a:r>
          </a:p>
        </p:txBody>
      </p:sp>
      <p:sp>
        <p:nvSpPr>
          <p:cNvPr id="10" name="角丸四角形 9"/>
          <p:cNvSpPr/>
          <p:nvPr/>
        </p:nvSpPr>
        <p:spPr>
          <a:xfrm>
            <a:off x="608132" y="1513421"/>
            <a:ext cx="3667870" cy="4216432"/>
          </a:xfrm>
          <a:prstGeom prst="roundRect">
            <a:avLst>
              <a:gd name="adj" fmla="val 7483"/>
            </a:avLst>
          </a:prstGeom>
          <a:noFill/>
          <a:ln>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1" name="テキスト ボックス 10"/>
          <p:cNvSpPr txBox="1"/>
          <p:nvPr/>
        </p:nvSpPr>
        <p:spPr>
          <a:xfrm>
            <a:off x="825686" y="1376262"/>
            <a:ext cx="1811714" cy="276999"/>
          </a:xfrm>
          <a:prstGeom prst="rect">
            <a:avLst/>
          </a:prstGeom>
          <a:solidFill>
            <a:schemeClr val="bg1"/>
          </a:solidFill>
        </p:spPr>
        <p:txBody>
          <a:bodyPr wrap="none" rtlCol="0">
            <a:spAutoFit/>
          </a:bodyPr>
          <a:lstStyle/>
          <a:p>
            <a:pPr algn="l">
              <a:spcAft>
                <a:spcPts val="600"/>
              </a:spcAft>
            </a:pPr>
            <a:r>
              <a:rPr kumimoji="1" lang="en-US" altLang="ja-JP" sz="1200" b="1" dirty="0">
                <a:solidFill>
                  <a:srgbClr val="7D268A"/>
                </a:solidFill>
                <a:latin typeface="游ゴシック" panose="020B0400000000000000" pitchFamily="50" charset="-128"/>
                <a:ea typeface="游ゴシック" panose="020B0400000000000000" pitchFamily="50" charset="-128"/>
              </a:rPr>
              <a:t>1</a:t>
            </a:r>
            <a:r>
              <a:rPr kumimoji="1" lang="ja-JP" altLang="en-US" sz="1200" b="1" dirty="0">
                <a:solidFill>
                  <a:srgbClr val="7D268A"/>
                </a:solidFill>
                <a:latin typeface="游ゴシック" panose="020B0400000000000000" pitchFamily="50" charset="-128"/>
                <a:ea typeface="游ゴシック" panose="020B0400000000000000" pitchFamily="50" charset="-128"/>
              </a:rPr>
              <a:t>シート目：レイアウト</a:t>
            </a:r>
          </a:p>
        </p:txBody>
      </p:sp>
      <p:sp>
        <p:nvSpPr>
          <p:cNvPr id="9" name="テキスト ボックス 8"/>
          <p:cNvSpPr txBox="1"/>
          <p:nvPr/>
        </p:nvSpPr>
        <p:spPr>
          <a:xfrm>
            <a:off x="711186" y="1915397"/>
            <a:ext cx="3461761" cy="1315745"/>
          </a:xfrm>
          <a:prstGeom prst="rect">
            <a:avLst/>
          </a:prstGeom>
          <a:noFill/>
        </p:spPr>
        <p:txBody>
          <a:bodyPr wrap="square" rtlCol="0" anchor="ctr">
            <a:spAutoFit/>
          </a:bodyPr>
          <a:lstStyle/>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データの列名（アイテム名）</a:t>
            </a:r>
            <a:endParaRPr kumimoji="1" lang="en-US" altLang="ja-JP" b="1" dirty="0">
              <a:solidFill>
                <a:schemeClr val="tx1">
                  <a:lumMod val="85000"/>
                  <a:lumOff val="15000"/>
                </a:schemeClr>
              </a:solidFill>
              <a:latin typeface="+mn-ea"/>
            </a:endParaRPr>
          </a:p>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質問文・選択肢内容</a:t>
            </a:r>
            <a:endParaRPr kumimoji="1" lang="en-US" altLang="ja-JP" b="1" dirty="0">
              <a:solidFill>
                <a:schemeClr val="tx1">
                  <a:lumMod val="85000"/>
                  <a:lumOff val="15000"/>
                </a:schemeClr>
              </a:solidFill>
              <a:latin typeface="+mn-ea"/>
            </a:endParaRPr>
          </a:p>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選択肢番号</a:t>
            </a:r>
            <a:endParaRPr kumimoji="1" lang="en-US" altLang="ja-JP" b="1" dirty="0">
              <a:solidFill>
                <a:schemeClr val="tx1">
                  <a:lumMod val="85000"/>
                  <a:lumOff val="15000"/>
                </a:schemeClr>
              </a:solidFill>
              <a:latin typeface="+mn-ea"/>
            </a:endParaRPr>
          </a:p>
          <a:p>
            <a:pPr>
              <a:spcAft>
                <a:spcPts val="300"/>
              </a:spcAft>
              <a:buClr>
                <a:srgbClr val="7D268A"/>
              </a:buClr>
            </a:pPr>
            <a:r>
              <a:rPr kumimoji="1" lang="ja-JP" altLang="en-US" b="1" dirty="0">
                <a:solidFill>
                  <a:schemeClr val="tx1">
                    <a:lumMod val="85000"/>
                    <a:lumOff val="15000"/>
                  </a:schemeClr>
                </a:solidFill>
                <a:latin typeface="+mn-ea"/>
              </a:rPr>
              <a:t>の対応表</a:t>
            </a:r>
          </a:p>
        </p:txBody>
      </p:sp>
      <p:sp>
        <p:nvSpPr>
          <p:cNvPr id="12" name="角丸四角形 11"/>
          <p:cNvSpPr/>
          <p:nvPr/>
        </p:nvSpPr>
        <p:spPr>
          <a:xfrm>
            <a:off x="4865639" y="1513421"/>
            <a:ext cx="3667870" cy="4216432"/>
          </a:xfrm>
          <a:prstGeom prst="roundRect">
            <a:avLst>
              <a:gd name="adj" fmla="val 7483"/>
            </a:avLst>
          </a:prstGeom>
          <a:noFill/>
          <a:ln>
            <a:solidFill>
              <a:srgbClr val="7D268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spcAft>
                <a:spcPts val="600"/>
              </a:spcAft>
            </a:pPr>
            <a:endParaRPr kumimoji="1" lang="ja-JP" altLang="en-US">
              <a:solidFill>
                <a:schemeClr val="bg1"/>
              </a:solidFill>
              <a:latin typeface="Yu Gothic Medium" panose="020B0400000000000000" pitchFamily="34" charset="-128"/>
              <a:ea typeface="Yu Gothic Medium" panose="020B0400000000000000" pitchFamily="34" charset="-128"/>
            </a:endParaRPr>
          </a:p>
        </p:txBody>
      </p:sp>
      <p:sp>
        <p:nvSpPr>
          <p:cNvPr id="13" name="テキスト ボックス 12"/>
          <p:cNvSpPr txBox="1"/>
          <p:nvPr/>
        </p:nvSpPr>
        <p:spPr>
          <a:xfrm>
            <a:off x="5083193" y="1376262"/>
            <a:ext cx="1503938" cy="276999"/>
          </a:xfrm>
          <a:prstGeom prst="rect">
            <a:avLst/>
          </a:prstGeom>
          <a:solidFill>
            <a:schemeClr val="bg1"/>
          </a:solidFill>
        </p:spPr>
        <p:txBody>
          <a:bodyPr wrap="none" rtlCol="0">
            <a:spAutoFit/>
          </a:bodyPr>
          <a:lstStyle/>
          <a:p>
            <a:pPr algn="l">
              <a:spcAft>
                <a:spcPts val="600"/>
              </a:spcAft>
            </a:pPr>
            <a:r>
              <a:rPr kumimoji="1" lang="en-US" altLang="ja-JP" sz="1200" b="1" dirty="0">
                <a:solidFill>
                  <a:srgbClr val="7D268A"/>
                </a:solidFill>
                <a:latin typeface="游ゴシック" panose="020B0400000000000000" pitchFamily="50" charset="-128"/>
                <a:ea typeface="游ゴシック" panose="020B0400000000000000" pitchFamily="50" charset="-128"/>
              </a:rPr>
              <a:t>2</a:t>
            </a:r>
            <a:r>
              <a:rPr kumimoji="1" lang="ja-JP" altLang="en-US" sz="1200" b="1" dirty="0">
                <a:solidFill>
                  <a:srgbClr val="7D268A"/>
                </a:solidFill>
                <a:latin typeface="游ゴシック" panose="020B0400000000000000" pitchFamily="50" charset="-128"/>
                <a:ea typeface="游ゴシック" panose="020B0400000000000000" pitchFamily="50" charset="-128"/>
              </a:rPr>
              <a:t>シート目：データ</a:t>
            </a:r>
          </a:p>
        </p:txBody>
      </p:sp>
      <p:sp>
        <p:nvSpPr>
          <p:cNvPr id="14" name="テキスト ボックス 13"/>
          <p:cNvSpPr txBox="1"/>
          <p:nvPr/>
        </p:nvSpPr>
        <p:spPr>
          <a:xfrm>
            <a:off x="4968693" y="1915397"/>
            <a:ext cx="3461761" cy="1277273"/>
          </a:xfrm>
          <a:prstGeom prst="rect">
            <a:avLst/>
          </a:prstGeom>
          <a:noFill/>
        </p:spPr>
        <p:txBody>
          <a:bodyPr wrap="square" rtlCol="0" anchor="ctr">
            <a:spAutoFit/>
          </a:bodyPr>
          <a:lstStyle/>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回答者一人一人の回答内容が</a:t>
            </a:r>
            <a:br>
              <a:rPr kumimoji="1" lang="en-US" altLang="ja-JP" b="1" dirty="0">
                <a:solidFill>
                  <a:schemeClr val="tx1">
                    <a:lumMod val="85000"/>
                    <a:lumOff val="15000"/>
                  </a:schemeClr>
                </a:solidFill>
                <a:latin typeface="+mn-ea"/>
              </a:rPr>
            </a:br>
            <a:r>
              <a:rPr kumimoji="1" lang="ja-JP" altLang="en-US" b="1" dirty="0">
                <a:solidFill>
                  <a:schemeClr val="tx1">
                    <a:lumMod val="85000"/>
                    <a:lumOff val="15000"/>
                  </a:schemeClr>
                </a:solidFill>
                <a:latin typeface="+mn-ea"/>
              </a:rPr>
              <a:t>記録されている</a:t>
            </a:r>
            <a:endParaRPr kumimoji="1" lang="en-US" altLang="ja-JP" b="1" dirty="0">
              <a:solidFill>
                <a:schemeClr val="tx1">
                  <a:lumMod val="85000"/>
                  <a:lumOff val="15000"/>
                </a:schemeClr>
              </a:solidFill>
              <a:latin typeface="+mn-ea"/>
            </a:endParaRPr>
          </a:p>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行：回答者</a:t>
            </a:r>
            <a:endParaRPr kumimoji="1" lang="en-US" altLang="ja-JP" b="1" dirty="0">
              <a:solidFill>
                <a:schemeClr val="tx1">
                  <a:lumMod val="85000"/>
                  <a:lumOff val="15000"/>
                </a:schemeClr>
              </a:solidFill>
              <a:latin typeface="+mn-ea"/>
            </a:endParaRPr>
          </a:p>
          <a:p>
            <a:pPr marL="285750" indent="-285750">
              <a:spcAft>
                <a:spcPts val="300"/>
              </a:spcAft>
              <a:buClr>
                <a:srgbClr val="7D268A"/>
              </a:buClr>
              <a:buFont typeface="Wingdings" panose="05000000000000000000" pitchFamily="2" charset="2"/>
              <a:buChar char="ü"/>
            </a:pPr>
            <a:r>
              <a:rPr kumimoji="1" lang="ja-JP" altLang="en-US" b="1" dirty="0">
                <a:solidFill>
                  <a:schemeClr val="tx1">
                    <a:lumMod val="85000"/>
                    <a:lumOff val="15000"/>
                  </a:schemeClr>
                </a:solidFill>
                <a:latin typeface="+mn-ea"/>
              </a:rPr>
              <a:t>列：質問内容</a:t>
            </a:r>
            <a:endParaRPr kumimoji="1" lang="en-US" altLang="ja-JP" b="1" dirty="0">
              <a:solidFill>
                <a:schemeClr val="tx1">
                  <a:lumMod val="85000"/>
                  <a:lumOff val="15000"/>
                </a:schemeClr>
              </a:solidFill>
              <a:latin typeface="+mn-ea"/>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066" y="3507564"/>
            <a:ext cx="3240000" cy="1621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9573" y="3507564"/>
            <a:ext cx="3240000" cy="1600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2839113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7D268A"/>
        </a:solidFill>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spcAft>
            <a:spcPts val="600"/>
          </a:spcAft>
          <a:defRPr kumimoji="1">
            <a:solidFill>
              <a:schemeClr val="bg1"/>
            </a:solidFill>
            <a:latin typeface="Yu Gothic Medium" panose="020B0400000000000000" pitchFamily="34" charset="-128"/>
            <a:ea typeface="Yu Gothic Medium" panose="020B0400000000000000" pitchFamily="34" charset="-128"/>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gn="l">
          <a:spcAft>
            <a:spcPts val="600"/>
          </a:spcAft>
          <a:defRPr kumimoji="1" smtClean="0">
            <a:solidFill>
              <a:schemeClr val="tx1">
                <a:lumMod val="85000"/>
                <a:lumOff val="15000"/>
              </a:schemeClr>
            </a:solidFill>
            <a:latin typeface="Segoe UI Symbol" panose="020B0502040204020203" pitchFamily="34" charset="0"/>
            <a:ea typeface="Yu Gothic Medium" panose="020B0400000000000000" pitchFamily="34" charset="-128"/>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3940</Words>
  <Application>Microsoft Macintosh PowerPoint</Application>
  <PresentationFormat>画面に合わせる (4:3)</PresentationFormat>
  <Paragraphs>291</Paragraphs>
  <Slides>25</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25</vt:i4>
      </vt:variant>
    </vt:vector>
  </HeadingPairs>
  <TitlesOfParts>
    <vt:vector size="34" baseType="lpstr">
      <vt:lpstr>Yu Gothic Medium</vt:lpstr>
      <vt:lpstr>游ゴシック</vt:lpstr>
      <vt:lpstr>游ゴシック</vt:lpstr>
      <vt:lpstr>游ゴシック Medium</vt:lpstr>
      <vt:lpstr>Arial</vt:lpstr>
      <vt:lpstr>Calibri</vt:lpstr>
      <vt:lpstr>Segoe UI Symbol</vt:lpstr>
      <vt:lpstr>Wingdings</vt:lpstr>
      <vt:lpstr>Office テーマ</vt:lpstr>
      <vt:lpstr>分析事例① 緑茶飲料に関する調査</vt:lpstr>
      <vt:lpstr>目次</vt:lpstr>
      <vt:lpstr>1. 調査概要</vt:lpstr>
      <vt:lpstr>調査概要</vt:lpstr>
      <vt:lpstr>試飲品の記号とブランドの対応</vt:lpstr>
      <vt:lpstr>調査の流れ・調査項目</vt:lpstr>
      <vt:lpstr>聴取項目の詳細</vt:lpstr>
      <vt:lpstr>参考：調査会場・試飲品</vt:lpstr>
      <vt:lpstr>ローデータの説明</vt:lpstr>
      <vt:lpstr>ローデータの説明</vt:lpstr>
      <vt:lpstr>2. 絶対評価（ブランド非提示）</vt:lpstr>
      <vt:lpstr>総合評価（ブランド非提示）</vt:lpstr>
      <vt:lpstr>総合評価の理由</vt:lpstr>
      <vt:lpstr>味覚要素の評価</vt:lpstr>
      <vt:lpstr>味覚要素の強弱と総合評価の関係</vt:lpstr>
      <vt:lpstr>味覚イメージ</vt:lpstr>
      <vt:lpstr>味覚イメージと総合評価の関係</vt:lpstr>
      <vt:lpstr>3. 相対評価</vt:lpstr>
      <vt:lpstr>相対評価（ブランド非提示）</vt:lpstr>
      <vt:lpstr>相対評価の理由</vt:lpstr>
      <vt:lpstr>試飲品のブランド当て</vt:lpstr>
      <vt:lpstr>4. 絶対評価（ブランド提示有無の比較）</vt:lpstr>
      <vt:lpstr>総合評価</vt:lpstr>
      <vt:lpstr>味覚要素</vt:lpstr>
      <vt:lpstr>味覚イメージ</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2020-03-27T10:12:32Z</dcterms:created>
  <dcterms:modified xsi:type="dcterms:W3CDTF">2020-03-28T02:09:39Z</dcterms:modified>
</cp:coreProperties>
</file>